
<file path=[Content_Types].xml><?xml version="1.0" encoding="utf-8"?>
<Types xmlns="http://schemas.openxmlformats.org/package/2006/content-types">
  <Override PartName="/ppt/tags/tag8.xml" ContentType="application/vnd.openxmlformats-officedocument.presentationml.tags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theme/themeOverride5.xml" ContentType="application/vnd.openxmlformats-officedocument.themeOverr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49.xml" ContentType="application/vnd.openxmlformats-officedocument.presentationml.tag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tags/tag38.xml" ContentType="application/vnd.openxmlformats-officedocument.presentationml.tags+xml"/>
  <Override PartName="/ppt/tags/tag56.xml" ContentType="application/vnd.openxmlformats-officedocument.presentationml.tags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tags/tag16.xml" ContentType="application/vnd.openxmlformats-officedocument.presentationml.tags+xml"/>
  <Override PartName="/ppt/tags/tag27.xml" ContentType="application/vnd.openxmlformats-officedocument.presentationml.tags+xml"/>
  <Override PartName="/ppt/tags/tag45.xml" ContentType="application/vnd.openxmlformats-officedocument.presentationml.tags+xml"/>
  <Override PartName="/ppt/tags/tag14.xml" ContentType="application/vnd.openxmlformats-officedocument.presentationml.tags+xml"/>
  <Override PartName="/ppt/tags/tag25.xml" ContentType="application/vnd.openxmlformats-officedocument.presentationml.tags+xml"/>
  <Override PartName="/ppt/tags/tag34.xml" ContentType="application/vnd.openxmlformats-officedocument.presentationml.tags+xml"/>
  <Override PartName="/ppt/tags/tag43.xml" ContentType="application/vnd.openxmlformats-officedocument.presentationml.tags+xml"/>
  <Override PartName="/ppt/tags/tag52.xml" ContentType="application/vnd.openxmlformats-officedocument.presentationml.tags+xml"/>
  <Override PartName="/ppt/tags/tag12.xml" ContentType="application/vnd.openxmlformats-officedocument.presentationml.tags+xml"/>
  <Override PartName="/ppt/tags/tag23.xml" ContentType="application/vnd.openxmlformats-officedocument.presentationml.tags+xml"/>
  <Override PartName="/ppt/tags/tag32.xml" ContentType="application/vnd.openxmlformats-officedocument.presentationml.tags+xml"/>
  <Override PartName="/ppt/tags/tag41.xml" ContentType="application/vnd.openxmlformats-officedocument.presentationml.tags+xml"/>
  <Override PartName="/ppt/tags/tag50.xml" ContentType="application/vnd.openxmlformats-officedocument.presentationml.tags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21.xml" ContentType="application/vnd.openxmlformats-officedocument.presentationml.tags+xml"/>
  <Override PartName="/ppt/tags/tag30.xml" ContentType="application/vnd.openxmlformats-officedocument.presentationml.tag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tags/tag7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theme/themeOverride6.xml" ContentType="application/vnd.openxmlformats-officedocument.themeOverr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tags/tag3.xml" ContentType="application/vnd.openxmlformats-officedocument.presentationml.tags+xml"/>
  <Override PartName="/ppt/theme/themeOverride4.xml" ContentType="application/vnd.openxmlformats-officedocument.themeOverride+xml"/>
  <Override PartName="/ppt/tags/tag39.xml" ContentType="application/vnd.openxmlformats-officedocument.presentationml.tags+xml"/>
  <Override PartName="/ppt/tags/tag59.xml" ContentType="application/vnd.openxmlformats-officedocument.presentationml.tags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theme/themeOverride2.xml" ContentType="application/vnd.openxmlformats-officedocument.themeOverride+xml"/>
  <Override PartName="/ppt/tags/tag19.xml" ContentType="application/vnd.openxmlformats-officedocument.presentationml.tags+xml"/>
  <Override PartName="/ppt/tags/tag28.xml" ContentType="application/vnd.openxmlformats-officedocument.presentationml.tags+xml"/>
  <Override PartName="/ppt/tags/tag37.xml" ContentType="application/vnd.openxmlformats-officedocument.presentationml.tags+xml"/>
  <Override PartName="/ppt/tags/tag48.xml" ContentType="application/vnd.openxmlformats-officedocument.presentationml.tags+xml"/>
  <Override PartName="/ppt/tags/tag57.xml" ContentType="application/vnd.openxmlformats-officedocument.presentationml.tags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tags/tag17.xml" ContentType="application/vnd.openxmlformats-officedocument.presentationml.tags+xml"/>
  <Override PartName="/ppt/tags/tag26.xml" ContentType="application/vnd.openxmlformats-officedocument.presentationml.tags+xml"/>
  <Override PartName="/ppt/tags/tag35.xml" ContentType="application/vnd.openxmlformats-officedocument.presentationml.tags+xml"/>
  <Override PartName="/ppt/tags/tag46.xml" ContentType="application/vnd.openxmlformats-officedocument.presentationml.tags+xml"/>
  <Override PartName="/ppt/tags/tag55.xml" ContentType="application/vnd.openxmlformats-officedocument.presentationml.tags+xml"/>
  <Override PartName="/ppt/slideLayouts/slideLayout10.xml" ContentType="application/vnd.openxmlformats-officedocument.presentationml.slideLayout+xml"/>
  <Override PartName="/ppt/tags/tag15.xml" ContentType="application/vnd.openxmlformats-officedocument.presentationml.tags+xml"/>
  <Override PartName="/ppt/tags/tag24.xml" ContentType="application/vnd.openxmlformats-officedocument.presentationml.tags+xml"/>
  <Default Extension="vml" ContentType="application/vnd.openxmlformats-officedocument.vmlDrawing"/>
  <Override PartName="/ppt/tags/tag33.xml" ContentType="application/vnd.openxmlformats-officedocument.presentationml.tags+xml"/>
  <Override PartName="/ppt/tags/tag44.xml" ContentType="application/vnd.openxmlformats-officedocument.presentationml.tags+xml"/>
  <Override PartName="/ppt/tags/tag53.xml" ContentType="application/vnd.openxmlformats-officedocument.presentationml.tags+xml"/>
  <Override PartName="/ppt/tags/tag13.xml" ContentType="application/vnd.openxmlformats-officedocument.presentationml.tags+xml"/>
  <Override PartName="/ppt/tags/tag22.xml" ContentType="application/vnd.openxmlformats-officedocument.presentationml.tags+xml"/>
  <Override PartName="/ppt/tags/tag31.xml" ContentType="application/vnd.openxmlformats-officedocument.presentationml.tags+xml"/>
  <Override PartName="/ppt/tags/tag40.xml" ContentType="application/vnd.openxmlformats-officedocument.presentationml.tags+xml"/>
  <Override PartName="/ppt/tags/tag42.xml" ContentType="application/vnd.openxmlformats-officedocument.presentationml.tags+xml"/>
  <Override PartName="/ppt/tags/tag51.xml" ContentType="application/vnd.openxmlformats-officedocument.presentationml.tags+xml"/>
  <Override PartName="/ppt/tags/tag60.xml" ContentType="application/vnd.openxmlformats-officedocument.presentationml.tags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tags/tag11.xml" ContentType="application/vnd.openxmlformats-officedocument.presentationml.tags+xml"/>
  <Override PartName="/ppt/tags/tag20.xml" ContentType="application/vnd.openxmlformats-officedocument.presentationml.tags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theme/themeOverride7.xml" ContentType="application/vnd.openxmlformats-officedocument.themeOverr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ags/tag2.xml" ContentType="application/vnd.openxmlformats-officedocument.presentationml.tags+xml"/>
  <Override PartName="/ppt/theme/themeOverride3.xml" ContentType="application/vnd.openxmlformats-officedocument.themeOverride+xml"/>
  <Default Extension="wmf" ContentType="image/x-wmf"/>
  <Override PartName="/ppt/tags/tag58.xml" ContentType="application/vnd.openxmlformats-officedocument.presentationml.tags+xml"/>
  <Default Extension="rels" ContentType="application/vnd.openxmlformats-package.relationships+xml"/>
  <Override PartName="/ppt/tags/tag29.xml" ContentType="application/vnd.openxmlformats-officedocument.presentationml.tags+xml"/>
  <Override PartName="/ppt/tags/tag47.xml" ContentType="application/vnd.openxmlformats-officedocument.presentationml.tags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tags/tag18.xml" ContentType="application/vnd.openxmlformats-officedocument.presentationml.tags+xml"/>
  <Override PartName="/ppt/tags/tag36.xml" ContentType="application/vnd.openxmlformats-officedocument.presentationml.tags+xml"/>
  <Override PartName="/ppt/tags/tag54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58" r:id="rId2"/>
    <p:sldId id="260" r:id="rId3"/>
    <p:sldId id="262" r:id="rId4"/>
    <p:sldId id="267" r:id="rId5"/>
    <p:sldId id="268" r:id="rId6"/>
    <p:sldId id="270" r:id="rId7"/>
    <p:sldId id="265" r:id="rId8"/>
    <p:sldId id="266" r:id="rId9"/>
    <p:sldId id="269" r:id="rId10"/>
    <p:sldId id="271" r:id="rId11"/>
    <p:sldId id="272" r:id="rId12"/>
    <p:sldId id="273" r:id="rId13"/>
    <p:sldId id="274" r:id="rId14"/>
    <p:sldId id="275" r:id="rId15"/>
    <p:sldId id="276" r:id="rId16"/>
    <p:sldId id="277" r:id="rId17"/>
    <p:sldId id="278" r:id="rId18"/>
    <p:sldId id="279" r:id="rId19"/>
    <p:sldId id="280" r:id="rId20"/>
    <p:sldId id="281" r:id="rId21"/>
    <p:sldId id="282" r:id="rId22"/>
    <p:sldId id="283" r:id="rId23"/>
  </p:sldIdLst>
  <p:sldSz cx="9144000" cy="6858000" type="screen4x3"/>
  <p:notesSz cx="6858000" cy="9144000"/>
  <p:custDataLst>
    <p:tags r:id="rId26"/>
  </p:custDataLst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105" charset="0"/>
        <a:ea typeface="ＭＳ Ｐゴシック" pitchFamily="-105" charset="-128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105" charset="0"/>
        <a:ea typeface="ＭＳ Ｐゴシック" pitchFamily="-105" charset="-128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105" charset="0"/>
        <a:ea typeface="ＭＳ Ｐゴシック" pitchFamily="-105" charset="-128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105" charset="0"/>
        <a:ea typeface="ＭＳ Ｐゴシック" pitchFamily="-105" charset="-128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105" charset="0"/>
        <a:ea typeface="ＭＳ Ｐゴシック" pitchFamily="-105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-105" charset="0"/>
        <a:ea typeface="ＭＳ Ｐゴシック" pitchFamily="-105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-105" charset="0"/>
        <a:ea typeface="ＭＳ Ｐゴシック" pitchFamily="-105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-105" charset="0"/>
        <a:ea typeface="ＭＳ Ｐゴシック" pitchFamily="-105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-105" charset="0"/>
        <a:ea typeface="ＭＳ Ｐゴシック" pitchFamily="-105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  <p:clrMru>
    <a:srgbClr val="F8F808"/>
    <a:srgbClr val="FFFFFF"/>
    <a:srgbClr val="333233"/>
    <a:srgbClr val="50009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60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6627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-105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-105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-105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-105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-105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>
              <a:latin typeface="Times New Roman" pitchFamily="-105" charset="0"/>
            </a:endParaRPr>
          </a:p>
        </p:txBody>
      </p:sp>
      <p:sp>
        <p:nvSpPr>
          <p:cNvPr id="27651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>
              <a:latin typeface="Times New Roman" pitchFamily="-105" charset="0"/>
            </a:endParaRPr>
          </a:p>
        </p:txBody>
      </p:sp>
      <p:sp>
        <p:nvSpPr>
          <p:cNvPr id="28675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>
              <a:latin typeface="Times New Roman" pitchFamily="-105" charset="0"/>
            </a:endParaRPr>
          </a:p>
        </p:txBody>
      </p:sp>
      <p:sp>
        <p:nvSpPr>
          <p:cNvPr id="29699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7" tIns="44450" rIns="90487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pitchFamily="-105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ＭＳ Ｐゴシック" pitchFamily="-105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ＭＳ Ｐゴシック" pitchFamily="-105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ＭＳ Ｐゴシック" pitchFamily="-105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ＭＳ Ｐゴシック" pitchFamily="-105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00000"/>
        <a:buChar char="•"/>
        <a:defRPr sz="3200">
          <a:solidFill>
            <a:schemeClr val="tx1"/>
          </a:solidFill>
          <a:latin typeface="+mn-lt"/>
          <a:ea typeface="ＭＳ Ｐゴシック" pitchFamily="-105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00000"/>
        <a:buChar char="–"/>
        <a:defRPr sz="2800">
          <a:solidFill>
            <a:schemeClr val="tx1"/>
          </a:solidFill>
          <a:latin typeface="+mn-lt"/>
          <a:ea typeface="ＭＳ Ｐゴシック" pitchFamily="-105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00000"/>
        <a:buChar char="•"/>
        <a:defRPr sz="2400">
          <a:solidFill>
            <a:schemeClr val="tx1"/>
          </a:solidFill>
          <a:latin typeface="+mn-lt"/>
          <a:ea typeface="ＭＳ Ｐゴシック" pitchFamily="-105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00000"/>
        <a:buChar char="–"/>
        <a:defRPr sz="2000">
          <a:solidFill>
            <a:schemeClr val="tx1"/>
          </a:solidFill>
          <a:latin typeface="+mn-lt"/>
          <a:ea typeface="ＭＳ Ｐゴシック" pitchFamily="-105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00000"/>
        <a:buChar char="•"/>
        <a:defRPr sz="2000">
          <a:solidFill>
            <a:schemeClr val="tx1"/>
          </a:solidFill>
          <a:latin typeface="+mn-lt"/>
          <a:ea typeface="ＭＳ Ｐゴシック" pitchFamily="-105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00000"/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00000"/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00000"/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0000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5.xml"/><Relationship Id="rId1" Type="http://schemas.openxmlformats.org/officeDocument/2006/relationships/tags" Target="../tags/tag2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27.xml"/><Relationship Id="rId1" Type="http://schemas.openxmlformats.org/officeDocument/2006/relationships/tags" Target="../tags/tag26.xml"/><Relationship Id="rId4" Type="http://schemas.openxmlformats.org/officeDocument/2006/relationships/notesSlide" Target="../notesSlides/notesSlide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30.xml"/><Relationship Id="rId2" Type="http://schemas.openxmlformats.org/officeDocument/2006/relationships/tags" Target="../tags/tag29.xml"/><Relationship Id="rId1" Type="http://schemas.openxmlformats.org/officeDocument/2006/relationships/tags" Target="../tags/tag28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31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tags" Target="../tags/tag33.xml"/><Relationship Id="rId7" Type="http://schemas.openxmlformats.org/officeDocument/2006/relationships/oleObject" Target="../embeddings/oleObject2.bin"/><Relationship Id="rId2" Type="http://schemas.openxmlformats.org/officeDocument/2006/relationships/tags" Target="../tags/tag3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notesSlide" Target="../notesSlides/notesSlide3.xml"/><Relationship Id="rId4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tags" Target="../tags/tag35.xml"/><Relationship Id="rId7" Type="http://schemas.openxmlformats.org/officeDocument/2006/relationships/oleObject" Target="../embeddings/oleObject6.bin"/><Relationship Id="rId2" Type="http://schemas.openxmlformats.org/officeDocument/2006/relationships/tags" Target="../tags/tag34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5" Type="http://schemas.openxmlformats.org/officeDocument/2006/relationships/oleObject" Target="../embeddings/oleObject4.bin"/><Relationship Id="rId4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tags" Target="../tags/tag37.xml"/><Relationship Id="rId7" Type="http://schemas.openxmlformats.org/officeDocument/2006/relationships/oleObject" Target="../embeddings/oleObject7.bin"/><Relationship Id="rId2" Type="http://schemas.openxmlformats.org/officeDocument/2006/relationships/tags" Target="../tags/tag36.xml"/><Relationship Id="rId1" Type="http://schemas.openxmlformats.org/officeDocument/2006/relationships/vmlDrawing" Target="../drawings/vmlDrawing3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39.xml"/><Relationship Id="rId4" Type="http://schemas.openxmlformats.org/officeDocument/2006/relationships/tags" Target="../tags/tag3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tags" Target="../tags/tag41.xml"/><Relationship Id="rId7" Type="http://schemas.openxmlformats.org/officeDocument/2006/relationships/oleObject" Target="../embeddings/oleObject8.bin"/><Relationship Id="rId2" Type="http://schemas.openxmlformats.org/officeDocument/2006/relationships/tags" Target="../tags/tag40.xml"/><Relationship Id="rId1" Type="http://schemas.openxmlformats.org/officeDocument/2006/relationships/vmlDrawing" Target="../drawings/vmlDrawing4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43.xml"/><Relationship Id="rId4" Type="http://schemas.openxmlformats.org/officeDocument/2006/relationships/tags" Target="../tags/tag4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44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9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6.xml"/><Relationship Id="rId1" Type="http://schemas.openxmlformats.org/officeDocument/2006/relationships/tags" Target="../tags/tag4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tags" Target="../tags/tag48.xml"/><Relationship Id="rId7" Type="http://schemas.openxmlformats.org/officeDocument/2006/relationships/oleObject" Target="../embeddings/oleObject12.bin"/><Relationship Id="rId2" Type="http://schemas.openxmlformats.org/officeDocument/2006/relationships/tags" Target="../tags/tag4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1.bin"/><Relationship Id="rId5" Type="http://schemas.openxmlformats.org/officeDocument/2006/relationships/oleObject" Target="../embeddings/oleObject10.bin"/><Relationship Id="rId4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2" Type="http://schemas.openxmlformats.org/officeDocument/2006/relationships/tags" Target="../tags/tag3.xml"/><Relationship Id="rId1" Type="http://schemas.openxmlformats.org/officeDocument/2006/relationships/themeOverride" Target="../theme/themeOverride2.xml"/><Relationship Id="rId4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.bin"/><Relationship Id="rId3" Type="http://schemas.openxmlformats.org/officeDocument/2006/relationships/tags" Target="../tags/tag50.xml"/><Relationship Id="rId7" Type="http://schemas.openxmlformats.org/officeDocument/2006/relationships/oleObject" Target="../embeddings/oleObject13.bin"/><Relationship Id="rId2" Type="http://schemas.openxmlformats.org/officeDocument/2006/relationships/tags" Target="../tags/tag49.xml"/><Relationship Id="rId1" Type="http://schemas.openxmlformats.org/officeDocument/2006/relationships/vmlDrawing" Target="../drawings/vmlDrawing7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52.xml"/><Relationship Id="rId4" Type="http://schemas.openxmlformats.org/officeDocument/2006/relationships/tags" Target="../tags/tag5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tags" Target="../tags/tag54.xml"/><Relationship Id="rId7" Type="http://schemas.openxmlformats.org/officeDocument/2006/relationships/oleObject" Target="../embeddings/oleObject15.bin"/><Relationship Id="rId2" Type="http://schemas.openxmlformats.org/officeDocument/2006/relationships/tags" Target="../tags/tag53.xml"/><Relationship Id="rId1" Type="http://schemas.openxmlformats.org/officeDocument/2006/relationships/vmlDrawing" Target="../drawings/vmlDrawing8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56.xml"/><Relationship Id="rId4" Type="http://schemas.openxmlformats.org/officeDocument/2006/relationships/tags" Target="../tags/tag55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tags" Target="../tags/tag59.xml"/><Relationship Id="rId2" Type="http://schemas.openxmlformats.org/officeDocument/2006/relationships/tags" Target="../tags/tag58.xml"/><Relationship Id="rId1" Type="http://schemas.openxmlformats.org/officeDocument/2006/relationships/tags" Target="../tags/tag57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6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6.xml"/><Relationship Id="rId2" Type="http://schemas.openxmlformats.org/officeDocument/2006/relationships/tags" Target="../tags/tag5.xml"/><Relationship Id="rId1" Type="http://schemas.openxmlformats.org/officeDocument/2006/relationships/themeOverride" Target="../theme/themeOverride3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8.xml"/><Relationship Id="rId4" Type="http://schemas.openxmlformats.org/officeDocument/2006/relationships/tags" Target="../tags/tag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10.xml"/><Relationship Id="rId2" Type="http://schemas.openxmlformats.org/officeDocument/2006/relationships/tags" Target="../tags/tag9.xml"/><Relationship Id="rId1" Type="http://schemas.openxmlformats.org/officeDocument/2006/relationships/themeOverride" Target="../theme/themeOverride4.xml"/><Relationship Id="rId4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13.xml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5.xml"/><Relationship Id="rId1" Type="http://schemas.openxmlformats.org/officeDocument/2006/relationships/themeOverride" Target="../theme/themeOverrid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themeOverride" Target="../theme/themeOverride6.xml"/><Relationship Id="rId4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19.xml"/><Relationship Id="rId2" Type="http://schemas.openxmlformats.org/officeDocument/2006/relationships/tags" Target="../tags/tag18.xml"/><Relationship Id="rId1" Type="http://schemas.openxmlformats.org/officeDocument/2006/relationships/themeOverride" Target="../theme/themeOverride7.xml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22.xml"/><Relationship Id="rId2" Type="http://schemas.openxmlformats.org/officeDocument/2006/relationships/tags" Target="../tags/tag21.xml"/><Relationship Id="rId1" Type="http://schemas.openxmlformats.org/officeDocument/2006/relationships/tags" Target="../tags/tag20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0">
          <a:gsLst>
            <a:gs pos="0">
              <a:schemeClr val="bg1">
                <a:gamma/>
                <a:tint val="0"/>
                <a:invGamma/>
              </a:schemeClr>
            </a:gs>
            <a:gs pos="50000">
              <a:schemeClr val="bg1"/>
            </a:gs>
            <a:gs pos="100000">
              <a:schemeClr val="bg1">
                <a:gamma/>
                <a:tint val="0"/>
                <a:invGamma/>
              </a:schemeClr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762000"/>
          </a:xfrm>
          <a:noFill/>
        </p:spPr>
        <p:txBody>
          <a:bodyPr/>
          <a:lstStyle/>
          <a:p>
            <a:r>
              <a:rPr lang="en-US" smtClean="0"/>
              <a:t> Solve r + 16 = -7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838200"/>
            <a:ext cx="8382000" cy="5334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mtClean="0"/>
              <a:t>Think of this equation as a balance scale.</a:t>
            </a: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1447800" y="1447800"/>
            <a:ext cx="6297613" cy="4240213"/>
            <a:chOff x="912" y="1344"/>
            <a:chExt cx="3967" cy="2671"/>
          </a:xfrm>
        </p:grpSpPr>
        <p:pic>
          <p:nvPicPr>
            <p:cNvPr id="11270" name="Picture 7" descr="Balance_scale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912" y="1344"/>
              <a:ext cx="3967" cy="26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271" name="WordArt 8"/>
            <p:cNvSpPr>
              <a:spLocks noChangeArrowheads="1" noChangeShapeType="1" noTextEdit="1"/>
            </p:cNvSpPr>
            <p:nvPr/>
          </p:nvSpPr>
          <p:spPr bwMode="auto">
            <a:xfrm>
              <a:off x="1302" y="2616"/>
              <a:ext cx="618" cy="36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r>
                <a:rPr lang="en-US" sz="3600" kern="10">
                  <a:ln w="15875">
                    <a:solidFill>
                      <a:schemeClr val="tx1"/>
                    </a:solidFill>
                    <a:round/>
                    <a:headEnd/>
                    <a:tailEnd/>
                  </a:ln>
                  <a:solidFill>
                    <a:srgbClr val="FFFF00"/>
                  </a:solidFill>
                  <a:effectLst>
                    <a:outerShdw dist="35921" dir="2700000" algn="ctr" rotWithShape="0">
                      <a:srgbClr val="C0C0C0">
                        <a:alpha val="79999"/>
                      </a:srgbClr>
                    </a:outerShdw>
                  </a:effectLst>
                  <a:latin typeface="Impact"/>
                </a:rPr>
                <a:t>r + 16</a:t>
              </a:r>
            </a:p>
          </p:txBody>
        </p:sp>
        <p:sp>
          <p:nvSpPr>
            <p:cNvPr id="11272" name="WordArt 9"/>
            <p:cNvSpPr>
              <a:spLocks noChangeArrowheads="1" noChangeShapeType="1" noTextEdit="1"/>
            </p:cNvSpPr>
            <p:nvPr/>
          </p:nvSpPr>
          <p:spPr bwMode="auto">
            <a:xfrm>
              <a:off x="3942" y="2640"/>
              <a:ext cx="330" cy="33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r>
                <a:rPr lang="en-US" sz="3600" kern="10">
                  <a:ln w="15875">
                    <a:solidFill>
                      <a:schemeClr val="tx1"/>
                    </a:solidFill>
                    <a:round/>
                    <a:headEnd/>
                    <a:tailEnd/>
                  </a:ln>
                  <a:solidFill>
                    <a:srgbClr val="FFFF00"/>
                  </a:solidFill>
                  <a:effectLst>
                    <a:outerShdw dist="35921" dir="2700000" algn="ctr" rotWithShape="0">
                      <a:srgbClr val="C0C0C0">
                        <a:alpha val="79999"/>
                      </a:srgbClr>
                    </a:outerShdw>
                  </a:effectLst>
                  <a:latin typeface="Impact"/>
                </a:rPr>
                <a:t>-7</a:t>
              </a:r>
            </a:p>
          </p:txBody>
        </p:sp>
        <p:sp>
          <p:nvSpPr>
            <p:cNvPr id="11273" name="WordArt 10"/>
            <p:cNvSpPr>
              <a:spLocks noChangeArrowheads="1" noChangeShapeType="1" noTextEdit="1"/>
            </p:cNvSpPr>
            <p:nvPr/>
          </p:nvSpPr>
          <p:spPr bwMode="auto">
            <a:xfrm>
              <a:off x="2742" y="2640"/>
              <a:ext cx="330" cy="33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r>
                <a:rPr lang="en-US" sz="3600" kern="10">
                  <a:ln w="15875">
                    <a:solidFill>
                      <a:schemeClr val="tx1"/>
                    </a:solidFill>
                    <a:round/>
                    <a:headEnd/>
                    <a:tailEnd/>
                  </a:ln>
                  <a:solidFill>
                    <a:srgbClr val="FFFF00"/>
                  </a:solidFill>
                  <a:effectLst>
                    <a:outerShdw dist="35921" dir="2700000" algn="ctr" rotWithShape="0">
                      <a:srgbClr val="C0C0C0">
                        <a:alpha val="79999"/>
                      </a:srgbClr>
                    </a:outerShdw>
                  </a:effectLst>
                  <a:latin typeface="Impact"/>
                </a:rPr>
                <a:t>=</a:t>
              </a:r>
            </a:p>
          </p:txBody>
        </p:sp>
      </p:grpSp>
      <p:sp>
        <p:nvSpPr>
          <p:cNvPr id="7180" name="Rectangle 12"/>
          <p:cNvSpPr>
            <a:spLocks noChangeArrowheads="1"/>
          </p:cNvSpPr>
          <p:nvPr/>
        </p:nvSpPr>
        <p:spPr bwMode="auto">
          <a:xfrm>
            <a:off x="381000" y="5715000"/>
            <a:ext cx="8382000" cy="533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7" tIns="44450" rIns="90487" bIns="44450"/>
          <a:lstStyle/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100000"/>
            </a:pPr>
            <a:r>
              <a:rPr lang="en-US" sz="3200"/>
              <a:t>Whatever you do to one side has to be done to the other to keep it balanced!</a:t>
            </a:r>
          </a:p>
        </p:txBody>
      </p:sp>
    </p:spTree>
    <p:custDataLst>
      <p:tags r:id="rId2"/>
    </p:custData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1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1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1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1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 autoUpdateAnimBg="0"/>
      <p:bldP spid="7180" grpId="0" build="p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				Solve  -5t = 60</a:t>
            </a:r>
          </a:p>
        </p:txBody>
      </p:sp>
      <p:sp>
        <p:nvSpPr>
          <p:cNvPr id="76804" name="Rectangle 4"/>
          <p:cNvSpPr>
            <a:spLocks noChangeArrowheads="1"/>
          </p:cNvSpPr>
          <p:nvPr/>
        </p:nvSpPr>
        <p:spPr bwMode="auto">
          <a:xfrm>
            <a:off x="4343400" y="1371600"/>
            <a:ext cx="41148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7" tIns="44450" rIns="90487" bIns="44450"/>
          <a:lstStyle/>
          <a:p>
            <a:pPr marL="609600" indent="-609600">
              <a:spcBef>
                <a:spcPct val="20000"/>
              </a:spcBef>
              <a:buClr>
                <a:schemeClr val="tx2"/>
              </a:buClr>
              <a:buSzPct val="100000"/>
            </a:pPr>
            <a:r>
              <a:rPr lang="en-US" sz="4400" dirty="0" smtClean="0"/>
              <a:t>            -</a:t>
            </a:r>
            <a:r>
              <a:rPr lang="en-US" sz="4400" dirty="0"/>
              <a:t>5     -5       </a:t>
            </a:r>
          </a:p>
          <a:p>
            <a:pPr marL="609600" indent="-609600">
              <a:spcBef>
                <a:spcPct val="20000"/>
              </a:spcBef>
              <a:buClr>
                <a:schemeClr val="tx2"/>
              </a:buClr>
              <a:buSzPct val="100000"/>
            </a:pPr>
            <a:r>
              <a:rPr lang="en-US" sz="4400" dirty="0" smtClean="0"/>
              <a:t>               </a:t>
            </a:r>
            <a:r>
              <a:rPr lang="en-US" sz="4400" dirty="0">
                <a:solidFill>
                  <a:schemeClr val="hlink"/>
                </a:solidFill>
              </a:rPr>
              <a:t>t = -12</a:t>
            </a:r>
          </a:p>
          <a:p>
            <a:pPr marL="609600" indent="-609600">
              <a:spcBef>
                <a:spcPct val="20000"/>
              </a:spcBef>
              <a:buClr>
                <a:schemeClr val="tx2"/>
              </a:buClr>
              <a:buSzPct val="100000"/>
            </a:pPr>
            <a:endParaRPr lang="en-US" sz="4400" dirty="0"/>
          </a:p>
          <a:p>
            <a:pPr marL="609600" indent="-609600">
              <a:spcBef>
                <a:spcPct val="20000"/>
              </a:spcBef>
              <a:buClr>
                <a:schemeClr val="tx2"/>
              </a:buClr>
              <a:buSzPct val="100000"/>
            </a:pPr>
            <a:r>
              <a:rPr lang="en-US" sz="4400" dirty="0"/>
              <a:t>   -5(</a:t>
            </a:r>
            <a:r>
              <a:rPr lang="en-US" sz="4400" dirty="0">
                <a:solidFill>
                  <a:schemeClr val="hlink"/>
                </a:solidFill>
              </a:rPr>
              <a:t>-12</a:t>
            </a:r>
            <a:r>
              <a:rPr lang="en-US" sz="4400" dirty="0"/>
              <a:t>) = 60</a:t>
            </a:r>
          </a:p>
        </p:txBody>
      </p:sp>
      <p:sp>
        <p:nvSpPr>
          <p:cNvPr id="21508" name="Rectangle 6"/>
          <p:cNvSpPr>
            <a:spLocks noChangeArrowheads="1"/>
          </p:cNvSpPr>
          <p:nvPr/>
        </p:nvSpPr>
        <p:spPr bwMode="auto">
          <a:xfrm>
            <a:off x="304800" y="1981200"/>
            <a:ext cx="8534400" cy="396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7" tIns="44450" rIns="90487" bIns="44450"/>
          <a:lstStyle/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100000"/>
            </a:pPr>
            <a:endParaRPr lang="en-US" sz="4000" b="1">
              <a:solidFill>
                <a:schemeClr val="hlink"/>
              </a:solidFill>
            </a:endParaRPr>
          </a:p>
        </p:txBody>
      </p:sp>
      <p:sp>
        <p:nvSpPr>
          <p:cNvPr id="76807" name="Line 7"/>
          <p:cNvSpPr>
            <a:spLocks noChangeShapeType="1"/>
          </p:cNvSpPr>
          <p:nvPr/>
        </p:nvSpPr>
        <p:spPr bwMode="auto">
          <a:xfrm flipH="1">
            <a:off x="7162800" y="838200"/>
            <a:ext cx="0" cy="2362200"/>
          </a:xfrm>
          <a:prstGeom prst="line">
            <a:avLst/>
          </a:prstGeom>
          <a:noFill/>
          <a:ln w="635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6808" name="Rectangle 8"/>
          <p:cNvSpPr>
            <a:spLocks noChangeArrowheads="1"/>
          </p:cNvSpPr>
          <p:nvPr/>
        </p:nvSpPr>
        <p:spPr bwMode="auto">
          <a:xfrm>
            <a:off x="228600" y="762000"/>
            <a:ext cx="36576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7" tIns="44450" rIns="90487" bIns="44450"/>
          <a:lstStyle/>
          <a:p>
            <a:pPr marL="609600" indent="-609600">
              <a:spcBef>
                <a:spcPct val="20000"/>
              </a:spcBef>
              <a:buClr>
                <a:schemeClr val="tx2"/>
              </a:buClr>
              <a:buSzPct val="100000"/>
              <a:buFontTx/>
              <a:buAutoNum type="arabicPeriod"/>
            </a:pPr>
            <a:r>
              <a:rPr lang="en-US" dirty="0"/>
              <a:t>Draw “the river” to separate the equation into 2 </a:t>
            </a:r>
            <a:r>
              <a:rPr lang="en-US" dirty="0" smtClean="0"/>
              <a:t>sides</a:t>
            </a:r>
          </a:p>
          <a:p>
            <a:pPr marL="609600" indent="-609600">
              <a:spcBef>
                <a:spcPct val="20000"/>
              </a:spcBef>
              <a:buClr>
                <a:schemeClr val="tx2"/>
              </a:buClr>
              <a:buSzPct val="100000"/>
              <a:buFontTx/>
              <a:buAutoNum type="arabicPeriod"/>
            </a:pPr>
            <a:endParaRPr lang="en-US" dirty="0"/>
          </a:p>
          <a:p>
            <a:pPr marL="609600" indent="-609600">
              <a:spcBef>
                <a:spcPct val="20000"/>
              </a:spcBef>
              <a:buClr>
                <a:schemeClr val="tx2"/>
              </a:buClr>
              <a:buSzPct val="100000"/>
              <a:buFontTx/>
              <a:buAutoNum type="arabicPeriod"/>
            </a:pPr>
            <a:r>
              <a:rPr lang="en-US" dirty="0"/>
              <a:t>Divide both sides by -</a:t>
            </a:r>
            <a:r>
              <a:rPr lang="en-US" dirty="0" smtClean="0"/>
              <a:t>5</a:t>
            </a:r>
          </a:p>
          <a:p>
            <a:pPr marL="609600" indent="-609600">
              <a:spcBef>
                <a:spcPct val="20000"/>
              </a:spcBef>
              <a:buClr>
                <a:schemeClr val="tx2"/>
              </a:buClr>
              <a:buSzPct val="100000"/>
              <a:buFontTx/>
              <a:buAutoNum type="arabicPeriod"/>
            </a:pPr>
            <a:endParaRPr lang="en-US" dirty="0"/>
          </a:p>
          <a:p>
            <a:pPr marL="609600" indent="-609600">
              <a:spcBef>
                <a:spcPct val="20000"/>
              </a:spcBef>
              <a:buClr>
                <a:schemeClr val="tx2"/>
              </a:buClr>
              <a:buSzPct val="100000"/>
              <a:buFontTx/>
              <a:buAutoNum type="arabicPeriod"/>
            </a:pPr>
            <a:r>
              <a:rPr lang="en-US" dirty="0" smtClean="0"/>
              <a:t>Simplify</a:t>
            </a:r>
          </a:p>
          <a:p>
            <a:pPr marL="609600" indent="-609600">
              <a:spcBef>
                <a:spcPct val="20000"/>
              </a:spcBef>
              <a:buClr>
                <a:schemeClr val="tx2"/>
              </a:buClr>
              <a:buSzPct val="100000"/>
              <a:buFontTx/>
              <a:buAutoNum type="arabicPeriod"/>
            </a:pPr>
            <a:endParaRPr lang="en-US" dirty="0"/>
          </a:p>
          <a:p>
            <a:pPr marL="609600" indent="-609600">
              <a:spcBef>
                <a:spcPct val="20000"/>
              </a:spcBef>
              <a:buClr>
                <a:schemeClr val="tx2"/>
              </a:buClr>
              <a:buSzPct val="100000"/>
              <a:buFontTx/>
              <a:buAutoNum type="arabicPeriod"/>
            </a:pPr>
            <a:r>
              <a:rPr lang="en-US" dirty="0"/>
              <a:t>Check your answer</a:t>
            </a:r>
          </a:p>
        </p:txBody>
      </p:sp>
      <p:sp>
        <p:nvSpPr>
          <p:cNvPr id="76809" name="Line 9"/>
          <p:cNvSpPr>
            <a:spLocks noChangeShapeType="1"/>
          </p:cNvSpPr>
          <p:nvPr/>
        </p:nvSpPr>
        <p:spPr bwMode="auto">
          <a:xfrm>
            <a:off x="6248400" y="1524000"/>
            <a:ext cx="68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6810" name="CorShape1"/>
          <p:cNvSpPr>
            <a:spLocks/>
          </p:cNvSpPr>
          <p:nvPr>
            <p:custDataLst>
              <p:tags r:id="rId2"/>
            </p:custDataLst>
          </p:nvPr>
        </p:nvSpPr>
        <p:spPr bwMode="auto">
          <a:xfrm rot="10800000">
            <a:off x="8382000" y="3886200"/>
            <a:ext cx="457200" cy="457200"/>
          </a:xfrm>
          <a:custGeom>
            <a:avLst/>
            <a:gdLst>
              <a:gd name="T0" fmla="*/ 388620 w 960"/>
              <a:gd name="T1" fmla="*/ 278296 h 1104"/>
              <a:gd name="T2" fmla="*/ 457200 w 960"/>
              <a:gd name="T3" fmla="*/ 139148 h 1104"/>
              <a:gd name="T4" fmla="*/ 274320 w 960"/>
              <a:gd name="T5" fmla="*/ 0 h 1104"/>
              <a:gd name="T6" fmla="*/ 0 w 960"/>
              <a:gd name="T7" fmla="*/ 377687 h 1104"/>
              <a:gd name="T8" fmla="*/ 0 w 960"/>
              <a:gd name="T9" fmla="*/ 457200 h 1104"/>
              <a:gd name="T10" fmla="*/ 297180 w 960"/>
              <a:gd name="T11" fmla="*/ 139148 h 1104"/>
              <a:gd name="T12" fmla="*/ 388620 w 960"/>
              <a:gd name="T13" fmla="*/ 278296 h 110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960"/>
              <a:gd name="T22" fmla="*/ 0 h 1104"/>
              <a:gd name="T23" fmla="*/ 960 w 960"/>
              <a:gd name="T24" fmla="*/ 1104 h 1104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960" h="1104">
                <a:moveTo>
                  <a:pt x="816" y="672"/>
                </a:moveTo>
                <a:lnTo>
                  <a:pt x="960" y="336"/>
                </a:lnTo>
                <a:lnTo>
                  <a:pt x="576" y="0"/>
                </a:lnTo>
                <a:lnTo>
                  <a:pt x="0" y="912"/>
                </a:lnTo>
                <a:lnTo>
                  <a:pt x="0" y="1104"/>
                </a:lnTo>
                <a:lnTo>
                  <a:pt x="624" y="336"/>
                </a:lnTo>
                <a:lnTo>
                  <a:pt x="816" y="672"/>
                </a:lnTo>
                <a:close/>
              </a:path>
            </a:pathLst>
          </a:custGeom>
          <a:solidFill>
            <a:srgbClr val="00C800"/>
          </a:solidFill>
          <a:ln w="12700">
            <a:noFill/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ea typeface="+mn-ea"/>
            </a:endParaRPr>
          </a:p>
        </p:txBody>
      </p:sp>
      <p:sp>
        <p:nvSpPr>
          <p:cNvPr id="76811" name="Line 11"/>
          <p:cNvSpPr>
            <a:spLocks noChangeShapeType="1"/>
          </p:cNvSpPr>
          <p:nvPr/>
        </p:nvSpPr>
        <p:spPr bwMode="auto">
          <a:xfrm>
            <a:off x="7391400" y="1524000"/>
            <a:ext cx="68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custDataLst>
      <p:tags r:id="rId1"/>
    </p:custDataLst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68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68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7" grpId="0" animBg="1"/>
      <p:bldP spid="76809" grpId="0" animBg="1"/>
      <p:bldP spid="76810" grpId="0" animBg="1"/>
      <p:bldP spid="7681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09600"/>
            <a:ext cx="7772400" cy="1143000"/>
          </a:xfrm>
          <a:noFill/>
        </p:spPr>
        <p:txBody>
          <a:bodyPr/>
          <a:lstStyle/>
          <a:p>
            <a:r>
              <a:rPr lang="en-US" dirty="0" smtClean="0"/>
              <a:t>				Solve    15 = 6n</a:t>
            </a:r>
          </a:p>
        </p:txBody>
      </p:sp>
      <p:sp>
        <p:nvSpPr>
          <p:cNvPr id="77830" name="Rectangle 6"/>
          <p:cNvSpPr>
            <a:spLocks noChangeArrowheads="1"/>
          </p:cNvSpPr>
          <p:nvPr/>
        </p:nvSpPr>
        <p:spPr bwMode="auto">
          <a:xfrm>
            <a:off x="5029200" y="1447800"/>
            <a:ext cx="35052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7" tIns="44450" rIns="90487" bIns="44450"/>
          <a:lstStyle/>
          <a:p>
            <a:pPr marL="609600" indent="-609600">
              <a:spcBef>
                <a:spcPct val="20000"/>
              </a:spcBef>
              <a:buClr>
                <a:schemeClr val="tx2"/>
              </a:buClr>
              <a:buSzPct val="100000"/>
            </a:pPr>
            <a:r>
              <a:rPr lang="en-US" sz="4400" dirty="0"/>
              <a:t>     </a:t>
            </a:r>
            <a:r>
              <a:rPr lang="en-US" sz="4400" dirty="0" smtClean="0"/>
              <a:t>   </a:t>
            </a:r>
            <a:r>
              <a:rPr lang="en-US" sz="4400" dirty="0"/>
              <a:t>6	  6</a:t>
            </a:r>
          </a:p>
          <a:p>
            <a:pPr marL="609600" indent="-609600">
              <a:spcBef>
                <a:spcPct val="20000"/>
              </a:spcBef>
              <a:buClr>
                <a:schemeClr val="tx2"/>
              </a:buClr>
              <a:buSzPct val="100000"/>
            </a:pPr>
            <a:r>
              <a:rPr lang="en-US" sz="4400" dirty="0"/>
              <a:t>     </a:t>
            </a:r>
            <a:r>
              <a:rPr lang="en-US" sz="4400" dirty="0">
                <a:solidFill>
                  <a:schemeClr val="hlink"/>
                </a:solidFill>
              </a:rPr>
              <a:t>2.5 = n</a:t>
            </a:r>
          </a:p>
          <a:p>
            <a:pPr marL="609600" indent="-609600">
              <a:spcBef>
                <a:spcPct val="20000"/>
              </a:spcBef>
              <a:buClr>
                <a:schemeClr val="tx2"/>
              </a:buClr>
              <a:buSzPct val="100000"/>
            </a:pPr>
            <a:endParaRPr lang="en-US" sz="4400" dirty="0"/>
          </a:p>
          <a:p>
            <a:pPr marL="609600" indent="-609600">
              <a:spcBef>
                <a:spcPct val="20000"/>
              </a:spcBef>
              <a:buClr>
                <a:schemeClr val="tx2"/>
              </a:buClr>
              <a:buSzPct val="100000"/>
            </a:pPr>
            <a:r>
              <a:rPr lang="en-US" sz="4400" dirty="0"/>
              <a:t>   15 = 6(</a:t>
            </a:r>
            <a:r>
              <a:rPr lang="en-US" sz="4400" dirty="0">
                <a:solidFill>
                  <a:schemeClr val="hlink"/>
                </a:solidFill>
              </a:rPr>
              <a:t>2.5</a:t>
            </a:r>
            <a:r>
              <a:rPr lang="en-US" sz="4400" dirty="0"/>
              <a:t>)</a:t>
            </a:r>
          </a:p>
        </p:txBody>
      </p:sp>
      <p:sp>
        <p:nvSpPr>
          <p:cNvPr id="77832" name="Line 8"/>
          <p:cNvSpPr>
            <a:spLocks noChangeShapeType="1"/>
          </p:cNvSpPr>
          <p:nvPr/>
        </p:nvSpPr>
        <p:spPr bwMode="auto">
          <a:xfrm flipH="1">
            <a:off x="7315200" y="762000"/>
            <a:ext cx="0" cy="2362200"/>
          </a:xfrm>
          <a:prstGeom prst="line">
            <a:avLst/>
          </a:prstGeom>
          <a:noFill/>
          <a:ln w="635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7833" name="Rectangle 9"/>
          <p:cNvSpPr>
            <a:spLocks noChangeArrowheads="1"/>
          </p:cNvSpPr>
          <p:nvPr/>
        </p:nvSpPr>
        <p:spPr bwMode="auto">
          <a:xfrm>
            <a:off x="381000" y="609600"/>
            <a:ext cx="36576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7" tIns="44450" rIns="90487" bIns="44450"/>
          <a:lstStyle/>
          <a:p>
            <a:pPr marL="609600" indent="-609600">
              <a:spcBef>
                <a:spcPct val="20000"/>
              </a:spcBef>
              <a:buClr>
                <a:schemeClr val="tx2"/>
              </a:buClr>
              <a:buSzPct val="100000"/>
              <a:buFontTx/>
              <a:buAutoNum type="arabicPeriod"/>
            </a:pPr>
            <a:r>
              <a:rPr lang="en-US" dirty="0"/>
              <a:t>Draw “the river</a:t>
            </a:r>
            <a:r>
              <a:rPr lang="en-US" dirty="0" smtClean="0"/>
              <a:t>”</a:t>
            </a:r>
          </a:p>
          <a:p>
            <a:pPr marL="609600" indent="-609600">
              <a:spcBef>
                <a:spcPct val="20000"/>
              </a:spcBef>
              <a:buClr>
                <a:schemeClr val="tx2"/>
              </a:buClr>
              <a:buSzPct val="100000"/>
              <a:buFontTx/>
              <a:buAutoNum type="arabicPeriod"/>
            </a:pPr>
            <a:endParaRPr lang="en-US" dirty="0"/>
          </a:p>
          <a:p>
            <a:pPr marL="609600" indent="-609600">
              <a:spcBef>
                <a:spcPct val="20000"/>
              </a:spcBef>
              <a:buClr>
                <a:schemeClr val="tx2"/>
              </a:buClr>
              <a:buSzPct val="100000"/>
              <a:buFontTx/>
              <a:buAutoNum type="arabicPeriod"/>
            </a:pPr>
            <a:r>
              <a:rPr lang="en-US" dirty="0"/>
              <a:t>Divide both sides by </a:t>
            </a:r>
            <a:r>
              <a:rPr lang="en-US" dirty="0" smtClean="0"/>
              <a:t>6</a:t>
            </a:r>
          </a:p>
          <a:p>
            <a:pPr marL="609600" indent="-609600">
              <a:spcBef>
                <a:spcPct val="20000"/>
              </a:spcBef>
              <a:buClr>
                <a:schemeClr val="tx2"/>
              </a:buClr>
              <a:buSzPct val="100000"/>
              <a:buFontTx/>
              <a:buAutoNum type="arabicPeriod"/>
            </a:pPr>
            <a:endParaRPr lang="en-US" dirty="0"/>
          </a:p>
          <a:p>
            <a:pPr marL="609600" indent="-609600">
              <a:spcBef>
                <a:spcPct val="20000"/>
              </a:spcBef>
              <a:buClr>
                <a:schemeClr val="tx2"/>
              </a:buClr>
              <a:buSzPct val="100000"/>
              <a:buFontTx/>
              <a:buAutoNum type="arabicPeriod"/>
            </a:pPr>
            <a:r>
              <a:rPr lang="en-US" dirty="0" smtClean="0"/>
              <a:t>Simplify</a:t>
            </a:r>
          </a:p>
          <a:p>
            <a:pPr marL="609600" indent="-609600">
              <a:spcBef>
                <a:spcPct val="20000"/>
              </a:spcBef>
              <a:buClr>
                <a:schemeClr val="tx2"/>
              </a:buClr>
              <a:buSzPct val="100000"/>
              <a:buFontTx/>
              <a:buAutoNum type="arabicPeriod"/>
            </a:pPr>
            <a:endParaRPr lang="en-US" dirty="0"/>
          </a:p>
          <a:p>
            <a:pPr marL="609600" indent="-609600">
              <a:spcBef>
                <a:spcPct val="20000"/>
              </a:spcBef>
              <a:buClr>
                <a:schemeClr val="tx2"/>
              </a:buClr>
              <a:buSzPct val="100000"/>
              <a:buFontTx/>
              <a:buAutoNum type="arabicPeriod"/>
            </a:pPr>
            <a:r>
              <a:rPr lang="en-US" dirty="0"/>
              <a:t>Check your answer</a:t>
            </a:r>
          </a:p>
        </p:txBody>
      </p:sp>
      <p:sp>
        <p:nvSpPr>
          <p:cNvPr id="77834" name="Line 10"/>
          <p:cNvSpPr>
            <a:spLocks noChangeShapeType="1"/>
          </p:cNvSpPr>
          <p:nvPr/>
        </p:nvSpPr>
        <p:spPr bwMode="auto">
          <a:xfrm>
            <a:off x="6477000" y="1524000"/>
            <a:ext cx="68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7835" name="CorShape1"/>
          <p:cNvSpPr>
            <a:spLocks/>
          </p:cNvSpPr>
          <p:nvPr>
            <p:custDataLst>
              <p:tags r:id="rId2"/>
            </p:custDataLst>
          </p:nvPr>
        </p:nvSpPr>
        <p:spPr bwMode="auto">
          <a:xfrm rot="10800000">
            <a:off x="8382000" y="4038600"/>
            <a:ext cx="457200" cy="457200"/>
          </a:xfrm>
          <a:custGeom>
            <a:avLst/>
            <a:gdLst>
              <a:gd name="T0" fmla="*/ 388620 w 960"/>
              <a:gd name="T1" fmla="*/ 278296 h 1104"/>
              <a:gd name="T2" fmla="*/ 457200 w 960"/>
              <a:gd name="T3" fmla="*/ 139148 h 1104"/>
              <a:gd name="T4" fmla="*/ 274320 w 960"/>
              <a:gd name="T5" fmla="*/ 0 h 1104"/>
              <a:gd name="T6" fmla="*/ 0 w 960"/>
              <a:gd name="T7" fmla="*/ 377687 h 1104"/>
              <a:gd name="T8" fmla="*/ 0 w 960"/>
              <a:gd name="T9" fmla="*/ 457200 h 1104"/>
              <a:gd name="T10" fmla="*/ 297180 w 960"/>
              <a:gd name="T11" fmla="*/ 139148 h 1104"/>
              <a:gd name="T12" fmla="*/ 388620 w 960"/>
              <a:gd name="T13" fmla="*/ 278296 h 110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960"/>
              <a:gd name="T22" fmla="*/ 0 h 1104"/>
              <a:gd name="T23" fmla="*/ 960 w 960"/>
              <a:gd name="T24" fmla="*/ 1104 h 1104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960" h="1104">
                <a:moveTo>
                  <a:pt x="816" y="672"/>
                </a:moveTo>
                <a:lnTo>
                  <a:pt x="960" y="336"/>
                </a:lnTo>
                <a:lnTo>
                  <a:pt x="576" y="0"/>
                </a:lnTo>
                <a:lnTo>
                  <a:pt x="0" y="912"/>
                </a:lnTo>
                <a:lnTo>
                  <a:pt x="0" y="1104"/>
                </a:lnTo>
                <a:lnTo>
                  <a:pt x="624" y="336"/>
                </a:lnTo>
                <a:lnTo>
                  <a:pt x="816" y="672"/>
                </a:lnTo>
                <a:close/>
              </a:path>
            </a:pathLst>
          </a:custGeom>
          <a:solidFill>
            <a:srgbClr val="00C800"/>
          </a:solidFill>
          <a:ln w="12700">
            <a:noFill/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ea typeface="+mn-ea"/>
            </a:endParaRPr>
          </a:p>
        </p:txBody>
      </p:sp>
      <p:sp>
        <p:nvSpPr>
          <p:cNvPr id="77836" name="Line 12"/>
          <p:cNvSpPr>
            <a:spLocks noChangeShapeType="1"/>
          </p:cNvSpPr>
          <p:nvPr/>
        </p:nvSpPr>
        <p:spPr bwMode="auto">
          <a:xfrm>
            <a:off x="7467600" y="1524000"/>
            <a:ext cx="68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custDataLst>
      <p:tags r:id="rId1"/>
    </p:custDataLst>
  </p:cSld>
  <p:clrMapOvr>
    <a:masterClrMapping/>
  </p:clrMapOvr>
  <p:transition spd="med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78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78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32" grpId="0" animBg="1"/>
      <p:bldP spid="77834" grpId="0" animBg="1"/>
      <p:bldP spid="77835" grpId="0" animBg="1"/>
      <p:bldP spid="7783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PQuestion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3) Solve -3v = -129</a:t>
            </a:r>
          </a:p>
        </p:txBody>
      </p:sp>
      <p:sp>
        <p:nvSpPr>
          <p:cNvPr id="23555" name="TPAnswers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4114800" cy="4114800"/>
          </a:xfrm>
        </p:spPr>
        <p:txBody>
          <a:bodyPr/>
          <a:lstStyle/>
          <a:p>
            <a:pPr marL="609600" indent="-609600">
              <a:buFontTx/>
              <a:buAutoNum type="arabicPeriod"/>
            </a:pPr>
            <a:r>
              <a:rPr lang="en-US" smtClean="0"/>
              <a:t>v = -126</a:t>
            </a:r>
          </a:p>
          <a:p>
            <a:pPr marL="609600" indent="-609600">
              <a:buFontTx/>
              <a:buAutoNum type="arabicPeriod"/>
            </a:pPr>
            <a:r>
              <a:rPr lang="en-US" smtClean="0"/>
              <a:t>v = -43</a:t>
            </a:r>
          </a:p>
          <a:p>
            <a:pPr marL="609600" indent="-609600">
              <a:buFontTx/>
              <a:buAutoNum type="arabicPeriod"/>
            </a:pPr>
            <a:r>
              <a:rPr lang="en-US" smtClean="0"/>
              <a:t>v = 43</a:t>
            </a:r>
          </a:p>
          <a:p>
            <a:pPr marL="609600" indent="-609600">
              <a:buFontTx/>
              <a:buAutoNum type="arabicPeriod"/>
            </a:pPr>
            <a:r>
              <a:rPr lang="en-US" smtClean="0"/>
              <a:t>v = 126</a:t>
            </a:r>
          </a:p>
        </p:txBody>
      </p:sp>
      <p:sp>
        <p:nvSpPr>
          <p:cNvPr id="113776" name="CorShape1"/>
          <p:cNvSpPr>
            <a:spLocks/>
          </p:cNvSpPr>
          <p:nvPr>
            <p:custDataLst>
              <p:tags r:id="rId3"/>
            </p:custDataLst>
          </p:nvPr>
        </p:nvSpPr>
        <p:spPr bwMode="auto">
          <a:xfrm rot="10800000">
            <a:off x="223838" y="2909888"/>
            <a:ext cx="292100" cy="292100"/>
          </a:xfrm>
          <a:custGeom>
            <a:avLst/>
            <a:gdLst>
              <a:gd name="T0" fmla="*/ 248285 w 960"/>
              <a:gd name="T1" fmla="*/ 177800 h 1104"/>
              <a:gd name="T2" fmla="*/ 292100 w 960"/>
              <a:gd name="T3" fmla="*/ 88900 h 1104"/>
              <a:gd name="T4" fmla="*/ 175260 w 960"/>
              <a:gd name="T5" fmla="*/ 0 h 1104"/>
              <a:gd name="T6" fmla="*/ 0 w 960"/>
              <a:gd name="T7" fmla="*/ 241300 h 1104"/>
              <a:gd name="T8" fmla="*/ 0 w 960"/>
              <a:gd name="T9" fmla="*/ 292100 h 1104"/>
              <a:gd name="T10" fmla="*/ 189865 w 960"/>
              <a:gd name="T11" fmla="*/ 88900 h 1104"/>
              <a:gd name="T12" fmla="*/ 248285 w 960"/>
              <a:gd name="T13" fmla="*/ 177800 h 110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960"/>
              <a:gd name="T22" fmla="*/ 0 h 1104"/>
              <a:gd name="T23" fmla="*/ 960 w 960"/>
              <a:gd name="T24" fmla="*/ 1104 h 1104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960" h="1104">
                <a:moveTo>
                  <a:pt x="816" y="672"/>
                </a:moveTo>
                <a:lnTo>
                  <a:pt x="960" y="336"/>
                </a:lnTo>
                <a:lnTo>
                  <a:pt x="576" y="0"/>
                </a:lnTo>
                <a:lnTo>
                  <a:pt x="0" y="912"/>
                </a:lnTo>
                <a:lnTo>
                  <a:pt x="0" y="1104"/>
                </a:lnTo>
                <a:lnTo>
                  <a:pt x="624" y="336"/>
                </a:lnTo>
                <a:lnTo>
                  <a:pt x="816" y="672"/>
                </a:lnTo>
                <a:close/>
              </a:path>
            </a:pathLst>
          </a:custGeom>
          <a:solidFill>
            <a:srgbClr val="00C800"/>
          </a:solidFill>
          <a:ln w="12700">
            <a:noFill/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ea typeface="+mn-ea"/>
            </a:endParaRPr>
          </a:p>
        </p:txBody>
      </p:sp>
      <p:grpSp>
        <p:nvGrpSpPr>
          <p:cNvPr id="23557" name="AnswerNow"/>
          <p:cNvGrpSpPr>
            <a:grpSpLocks/>
          </p:cNvGrpSpPr>
          <p:nvPr>
            <p:custDataLst>
              <p:tags r:id="rId4"/>
            </p:custDataLst>
          </p:nvPr>
        </p:nvGrpSpPr>
        <p:grpSpPr bwMode="auto">
          <a:xfrm>
            <a:off x="914400" y="4724400"/>
            <a:ext cx="2222500" cy="444500"/>
            <a:chOff x="2180" y="3960"/>
            <a:chExt cx="1400" cy="280"/>
          </a:xfrm>
        </p:grpSpPr>
        <p:sp>
          <p:nvSpPr>
            <p:cNvPr id="113778" name="ANShape"/>
            <p:cNvSpPr>
              <a:spLocks noChangeArrowheads="1"/>
            </p:cNvSpPr>
            <p:nvPr/>
          </p:nvSpPr>
          <p:spPr bwMode="auto">
            <a:xfrm>
              <a:off x="2180" y="3960"/>
              <a:ext cx="1400" cy="280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000000"/>
                </a:gs>
                <a:gs pos="39999">
                  <a:srgbClr val="0A128C">
                    <a:alpha val="80001"/>
                  </a:srgbClr>
                </a:gs>
                <a:gs pos="70000">
                  <a:srgbClr val="181CC7">
                    <a:alpha val="65000"/>
                  </a:srgbClr>
                </a:gs>
                <a:gs pos="88000">
                  <a:srgbClr val="7005D4">
                    <a:alpha val="56000"/>
                  </a:srgbClr>
                </a:gs>
                <a:gs pos="100000">
                  <a:srgbClr val="8C3D91">
                    <a:alpha val="50000"/>
                  </a:srgbClr>
                </a:gs>
              </a:gsLst>
              <a:lin ang="5400000" scaled="1"/>
            </a:gra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 New Roman" pitchFamily="18" charset="0"/>
                <a:ea typeface="+mn-ea"/>
              </a:endParaRPr>
            </a:p>
          </p:txBody>
        </p:sp>
        <p:sp>
          <p:nvSpPr>
            <p:cNvPr id="23561" name="ANText"/>
            <p:cNvSpPr txBox="1">
              <a:spLocks noChangeArrowheads="1"/>
            </p:cNvSpPr>
            <p:nvPr/>
          </p:nvSpPr>
          <p:spPr bwMode="auto">
            <a:xfrm>
              <a:off x="2180" y="3960"/>
              <a:ext cx="1400" cy="28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anchor="ctr" anchorCtr="1"/>
            <a:lstStyle/>
            <a:p>
              <a:r>
                <a:rPr lang="en-US" b="1">
                  <a:solidFill>
                    <a:srgbClr val="FFFFFF"/>
                  </a:solidFill>
                </a:rPr>
                <a:t>Answer Now</a:t>
              </a:r>
            </a:p>
          </p:txBody>
        </p:sp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37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37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77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66800" y="609600"/>
            <a:ext cx="7772400" cy="1143000"/>
          </a:xfrm>
          <a:noFill/>
        </p:spPr>
        <p:txBody>
          <a:bodyPr/>
          <a:lstStyle/>
          <a:p>
            <a:pPr algn="l"/>
            <a:r>
              <a:rPr lang="en-US" dirty="0" smtClean="0"/>
              <a:t>		     	    Solve   </a:t>
            </a:r>
          </a:p>
        </p:txBody>
      </p:sp>
      <p:graphicFrame>
        <p:nvGraphicFramePr>
          <p:cNvPr id="1026" name="Object 4"/>
          <p:cNvGraphicFramePr>
            <a:graphicFrameLocks/>
          </p:cNvGraphicFramePr>
          <p:nvPr/>
        </p:nvGraphicFramePr>
        <p:xfrm>
          <a:off x="6324600" y="457200"/>
          <a:ext cx="1957388" cy="1257300"/>
        </p:xfrm>
        <a:graphic>
          <a:graphicData uri="http://schemas.openxmlformats.org/presentationml/2006/ole">
            <p:oleObj spid="_x0000_s1026" name="Equation" r:id="rId6" imgW="546100" imgH="355600" progId="Equation">
              <p:embed/>
            </p:oleObj>
          </a:graphicData>
        </a:graphic>
      </p:graphicFrame>
      <p:sp>
        <p:nvSpPr>
          <p:cNvPr id="82950" name="Rectangle 6"/>
          <p:cNvSpPr>
            <a:spLocks noChangeArrowheads="1"/>
          </p:cNvSpPr>
          <p:nvPr/>
        </p:nvSpPr>
        <p:spPr bwMode="auto">
          <a:xfrm>
            <a:off x="4648200" y="1981200"/>
            <a:ext cx="44958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7" tIns="44450" rIns="90487" bIns="44450"/>
          <a:lstStyle/>
          <a:p>
            <a:pPr marL="609600" indent="-609600">
              <a:lnSpc>
                <a:spcPct val="125000"/>
              </a:lnSpc>
              <a:spcBef>
                <a:spcPct val="20000"/>
              </a:spcBef>
              <a:buClr>
                <a:schemeClr val="tx2"/>
              </a:buClr>
              <a:buSzPct val="100000"/>
            </a:pPr>
            <a:r>
              <a:rPr lang="en-US" sz="5400" dirty="0"/>
              <a:t>   4 </a:t>
            </a:r>
            <a:r>
              <a:rPr lang="en-US" sz="5400" dirty="0">
                <a:cs typeface="Times New Roman" pitchFamily="-105" charset="0"/>
              </a:rPr>
              <a:t>· 	</a:t>
            </a:r>
            <a:r>
              <a:rPr lang="en-US" sz="5400" dirty="0" smtClean="0"/>
              <a:t>         </a:t>
            </a:r>
            <a:r>
              <a:rPr lang="en-US" sz="5400" dirty="0" smtClean="0">
                <a:cs typeface="Times New Roman" pitchFamily="-105" charset="0"/>
              </a:rPr>
              <a:t>·</a:t>
            </a:r>
            <a:r>
              <a:rPr lang="en-US" sz="5400" dirty="0" smtClean="0"/>
              <a:t>4</a:t>
            </a:r>
            <a:endParaRPr lang="en-US" sz="5400" dirty="0">
              <a:cs typeface="Times New Roman" pitchFamily="-105" charset="0"/>
            </a:endParaRPr>
          </a:p>
          <a:p>
            <a:pPr marL="609600" indent="-609600">
              <a:spcBef>
                <a:spcPct val="20000"/>
              </a:spcBef>
              <a:buClr>
                <a:schemeClr val="tx2"/>
              </a:buClr>
              <a:buSzPct val="100000"/>
            </a:pPr>
            <a:r>
              <a:rPr lang="en-US" sz="4400" dirty="0">
                <a:cs typeface="Times New Roman" pitchFamily="-105" charset="0"/>
              </a:rPr>
              <a:t>       </a:t>
            </a:r>
          </a:p>
          <a:p>
            <a:pPr marL="609600" indent="-609600">
              <a:spcBef>
                <a:spcPct val="20000"/>
              </a:spcBef>
              <a:buClr>
                <a:schemeClr val="tx2"/>
              </a:buClr>
              <a:buSzPct val="100000"/>
            </a:pPr>
            <a:r>
              <a:rPr lang="en-US" sz="4400" dirty="0">
                <a:cs typeface="Times New Roman" pitchFamily="-105" charset="0"/>
              </a:rPr>
              <a:t>  </a:t>
            </a:r>
            <a:r>
              <a:rPr lang="en-US" sz="4400" dirty="0" smtClean="0">
                <a:cs typeface="Times New Roman" pitchFamily="-105" charset="0"/>
              </a:rPr>
              <a:t>   </a:t>
            </a:r>
            <a:r>
              <a:rPr lang="en-US" sz="4400" dirty="0" smtClean="0">
                <a:solidFill>
                  <a:schemeClr val="hlink"/>
                </a:solidFill>
                <a:cs typeface="Times New Roman" pitchFamily="-105" charset="0"/>
              </a:rPr>
              <a:t>x   </a:t>
            </a:r>
            <a:r>
              <a:rPr lang="en-US" sz="4400" dirty="0">
                <a:solidFill>
                  <a:schemeClr val="hlink"/>
                </a:solidFill>
                <a:cs typeface="Times New Roman" pitchFamily="-105" charset="0"/>
              </a:rPr>
              <a:t>=  -48</a:t>
            </a:r>
          </a:p>
        </p:txBody>
      </p:sp>
      <p:sp>
        <p:nvSpPr>
          <p:cNvPr id="82951" name="Line 7"/>
          <p:cNvSpPr>
            <a:spLocks noChangeShapeType="1"/>
          </p:cNvSpPr>
          <p:nvPr/>
        </p:nvSpPr>
        <p:spPr bwMode="auto">
          <a:xfrm>
            <a:off x="7086600" y="304800"/>
            <a:ext cx="19050" cy="4365625"/>
          </a:xfrm>
          <a:prstGeom prst="line">
            <a:avLst/>
          </a:prstGeom>
          <a:noFill/>
          <a:ln w="635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952" name="Rectangle 8"/>
          <p:cNvSpPr>
            <a:spLocks noChangeArrowheads="1"/>
          </p:cNvSpPr>
          <p:nvPr/>
        </p:nvSpPr>
        <p:spPr bwMode="auto">
          <a:xfrm>
            <a:off x="152400" y="838200"/>
            <a:ext cx="3810000" cy="5257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7" tIns="44450" rIns="90487" bIns="44450"/>
          <a:lstStyle/>
          <a:p>
            <a:pPr marL="609600" indent="-609600">
              <a:spcBef>
                <a:spcPct val="20000"/>
              </a:spcBef>
              <a:buClr>
                <a:schemeClr val="tx2"/>
              </a:buClr>
              <a:buSzPct val="100000"/>
              <a:buFontTx/>
              <a:buAutoNum type="arabicPeriod"/>
            </a:pPr>
            <a:r>
              <a:rPr lang="en-US" dirty="0"/>
              <a:t>Draw “the river</a:t>
            </a:r>
            <a:r>
              <a:rPr lang="en-US" dirty="0" smtClean="0"/>
              <a:t>”</a:t>
            </a:r>
          </a:p>
          <a:p>
            <a:pPr marL="609600" indent="-609600">
              <a:spcBef>
                <a:spcPct val="20000"/>
              </a:spcBef>
              <a:buClr>
                <a:schemeClr val="tx2"/>
              </a:buClr>
              <a:buSzPct val="100000"/>
              <a:buFontTx/>
              <a:buAutoNum type="arabicPeriod"/>
            </a:pPr>
            <a:endParaRPr lang="en-US" dirty="0"/>
          </a:p>
          <a:p>
            <a:pPr marL="609600" indent="-609600">
              <a:spcBef>
                <a:spcPct val="20000"/>
              </a:spcBef>
              <a:buClr>
                <a:schemeClr val="tx2"/>
              </a:buClr>
              <a:buSzPct val="100000"/>
              <a:buFontTx/>
              <a:buAutoNum type="arabicPeriod"/>
            </a:pPr>
            <a:r>
              <a:rPr lang="en-US" dirty="0"/>
              <a:t>Clear the fraction – multiply both sides by </a:t>
            </a:r>
            <a:r>
              <a:rPr lang="en-US" dirty="0" smtClean="0"/>
              <a:t>4</a:t>
            </a:r>
          </a:p>
          <a:p>
            <a:pPr marL="609600" indent="-609600">
              <a:spcBef>
                <a:spcPct val="20000"/>
              </a:spcBef>
              <a:buClr>
                <a:schemeClr val="tx2"/>
              </a:buClr>
              <a:buSzPct val="100000"/>
              <a:buFontTx/>
              <a:buAutoNum type="arabicPeriod"/>
            </a:pPr>
            <a:endParaRPr lang="en-US" dirty="0"/>
          </a:p>
          <a:p>
            <a:pPr marL="609600" indent="-609600">
              <a:spcBef>
                <a:spcPct val="20000"/>
              </a:spcBef>
              <a:buClr>
                <a:schemeClr val="tx2"/>
              </a:buClr>
              <a:buSzPct val="100000"/>
              <a:buFontTx/>
              <a:buAutoNum type="arabicPeriod"/>
            </a:pPr>
            <a:r>
              <a:rPr lang="en-US" dirty="0" smtClean="0"/>
              <a:t>Simplify</a:t>
            </a:r>
          </a:p>
          <a:p>
            <a:pPr marL="609600" indent="-609600">
              <a:spcBef>
                <a:spcPct val="20000"/>
              </a:spcBef>
              <a:buClr>
                <a:schemeClr val="tx2"/>
              </a:buClr>
              <a:buSzPct val="100000"/>
              <a:buFontTx/>
              <a:buAutoNum type="arabicPeriod"/>
            </a:pPr>
            <a:endParaRPr lang="en-US" dirty="0" smtClean="0"/>
          </a:p>
          <a:p>
            <a:pPr marL="609600" indent="-609600">
              <a:spcBef>
                <a:spcPct val="20000"/>
              </a:spcBef>
              <a:buClr>
                <a:schemeClr val="tx2"/>
              </a:buClr>
              <a:buSzPct val="100000"/>
              <a:buFontTx/>
              <a:buAutoNum type="arabicPeriod"/>
            </a:pPr>
            <a:endParaRPr lang="en-US" dirty="0" smtClean="0"/>
          </a:p>
          <a:p>
            <a:pPr marL="609600" indent="-609600">
              <a:spcBef>
                <a:spcPct val="20000"/>
              </a:spcBef>
              <a:buClr>
                <a:schemeClr val="tx2"/>
              </a:buClr>
              <a:buSzPct val="100000"/>
              <a:buFontTx/>
              <a:buAutoNum type="arabicPeriod"/>
            </a:pPr>
            <a:endParaRPr lang="en-US" dirty="0"/>
          </a:p>
          <a:p>
            <a:pPr marL="609600" indent="-609600">
              <a:spcBef>
                <a:spcPct val="20000"/>
              </a:spcBef>
              <a:buClr>
                <a:schemeClr val="tx2"/>
              </a:buClr>
              <a:buSzPct val="100000"/>
              <a:buFontTx/>
              <a:buAutoNum type="arabicPeriod"/>
            </a:pPr>
            <a:r>
              <a:rPr lang="en-US" dirty="0"/>
              <a:t>Check your answer</a:t>
            </a:r>
          </a:p>
        </p:txBody>
      </p:sp>
      <p:sp>
        <p:nvSpPr>
          <p:cNvPr id="82953" name="CorShape1"/>
          <p:cNvSpPr>
            <a:spLocks/>
          </p:cNvSpPr>
          <p:nvPr>
            <p:custDataLst>
              <p:tags r:id="rId3"/>
            </p:custDataLst>
          </p:nvPr>
        </p:nvSpPr>
        <p:spPr bwMode="auto">
          <a:xfrm rot="10800000">
            <a:off x="8382000" y="5105400"/>
            <a:ext cx="457200" cy="457200"/>
          </a:xfrm>
          <a:custGeom>
            <a:avLst/>
            <a:gdLst>
              <a:gd name="T0" fmla="*/ 388620 w 960"/>
              <a:gd name="T1" fmla="*/ 278296 h 1104"/>
              <a:gd name="T2" fmla="*/ 457200 w 960"/>
              <a:gd name="T3" fmla="*/ 139148 h 1104"/>
              <a:gd name="T4" fmla="*/ 274320 w 960"/>
              <a:gd name="T5" fmla="*/ 0 h 1104"/>
              <a:gd name="T6" fmla="*/ 0 w 960"/>
              <a:gd name="T7" fmla="*/ 377687 h 1104"/>
              <a:gd name="T8" fmla="*/ 0 w 960"/>
              <a:gd name="T9" fmla="*/ 457200 h 1104"/>
              <a:gd name="T10" fmla="*/ 297180 w 960"/>
              <a:gd name="T11" fmla="*/ 139148 h 1104"/>
              <a:gd name="T12" fmla="*/ 388620 w 960"/>
              <a:gd name="T13" fmla="*/ 278296 h 110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960"/>
              <a:gd name="T22" fmla="*/ 0 h 1104"/>
              <a:gd name="T23" fmla="*/ 960 w 960"/>
              <a:gd name="T24" fmla="*/ 1104 h 1104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960" h="1104">
                <a:moveTo>
                  <a:pt x="816" y="672"/>
                </a:moveTo>
                <a:lnTo>
                  <a:pt x="960" y="336"/>
                </a:lnTo>
                <a:lnTo>
                  <a:pt x="576" y="0"/>
                </a:lnTo>
                <a:lnTo>
                  <a:pt x="0" y="912"/>
                </a:lnTo>
                <a:lnTo>
                  <a:pt x="0" y="1104"/>
                </a:lnTo>
                <a:lnTo>
                  <a:pt x="624" y="336"/>
                </a:lnTo>
                <a:lnTo>
                  <a:pt x="816" y="672"/>
                </a:lnTo>
                <a:close/>
              </a:path>
            </a:pathLst>
          </a:custGeom>
          <a:solidFill>
            <a:srgbClr val="00C800"/>
          </a:solidFill>
          <a:ln w="12700">
            <a:noFill/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ea typeface="+mn-ea"/>
            </a:endParaRPr>
          </a:p>
        </p:txBody>
      </p:sp>
      <p:graphicFrame>
        <p:nvGraphicFramePr>
          <p:cNvPr id="82960" name="Object 16"/>
          <p:cNvGraphicFramePr>
            <a:graphicFrameLocks/>
          </p:cNvGraphicFramePr>
          <p:nvPr/>
        </p:nvGraphicFramePr>
        <p:xfrm>
          <a:off x="6324600" y="1981200"/>
          <a:ext cx="1957387" cy="1257300"/>
        </p:xfrm>
        <a:graphic>
          <a:graphicData uri="http://schemas.openxmlformats.org/presentationml/2006/ole">
            <p:oleObj spid="_x0000_s1027" name="Equation" r:id="rId7" imgW="546100" imgH="355600" progId="">
              <p:embed/>
            </p:oleObj>
          </a:graphicData>
        </a:graphic>
      </p:graphicFrame>
      <p:graphicFrame>
        <p:nvGraphicFramePr>
          <p:cNvPr id="82961" name="Object 17"/>
          <p:cNvGraphicFramePr>
            <a:graphicFrameLocks/>
          </p:cNvGraphicFramePr>
          <p:nvPr/>
        </p:nvGraphicFramePr>
        <p:xfrm>
          <a:off x="5715000" y="4724400"/>
          <a:ext cx="2501900" cy="1392237"/>
        </p:xfrm>
        <a:graphic>
          <a:graphicData uri="http://schemas.openxmlformats.org/presentationml/2006/ole">
            <p:oleObj spid="_x0000_s1028" name="Equation" r:id="rId8" imgW="698400" imgH="393480" progId="">
              <p:embed/>
            </p:oleObj>
          </a:graphicData>
        </a:graphic>
      </p:graphicFrame>
    </p:spTree>
    <p:custDataLst>
      <p:tags r:id="rId2"/>
    </p:custDataLst>
  </p:cSld>
  <p:clrMapOvr>
    <a:masterClrMapping/>
  </p:clrMapOvr>
  <p:transition spd="med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29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29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51" grpId="0" animBg="1"/>
      <p:bldP spid="8295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6" name="Rectangle 6"/>
          <p:cNvSpPr>
            <a:spLocks noChangeArrowheads="1"/>
          </p:cNvSpPr>
          <p:nvPr/>
        </p:nvSpPr>
        <p:spPr bwMode="auto">
          <a:xfrm>
            <a:off x="4724400" y="1676400"/>
            <a:ext cx="41148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7" tIns="44450" rIns="90487" bIns="44450"/>
          <a:lstStyle/>
          <a:p>
            <a:pPr marL="609600" indent="-609600">
              <a:lnSpc>
                <a:spcPct val="125000"/>
              </a:lnSpc>
              <a:spcBef>
                <a:spcPct val="20000"/>
              </a:spcBef>
              <a:buClr>
                <a:schemeClr val="tx2"/>
              </a:buClr>
              <a:buSzPct val="100000"/>
            </a:pPr>
            <a:r>
              <a:rPr lang="en-US" sz="4400" dirty="0"/>
              <a:t>  3 </a:t>
            </a:r>
            <a:r>
              <a:rPr lang="en-US" sz="4400" dirty="0">
                <a:cs typeface="Times New Roman" pitchFamily="-105" charset="0"/>
              </a:rPr>
              <a:t>· 	 = 18 · </a:t>
            </a:r>
            <a:r>
              <a:rPr lang="en-US" sz="4400" dirty="0" smtClean="0">
                <a:cs typeface="Times New Roman" pitchFamily="-105" charset="0"/>
              </a:rPr>
              <a:t>3</a:t>
            </a:r>
          </a:p>
          <a:p>
            <a:pPr marL="609600" indent="-609600">
              <a:lnSpc>
                <a:spcPct val="125000"/>
              </a:lnSpc>
              <a:spcBef>
                <a:spcPct val="20000"/>
              </a:spcBef>
              <a:buClr>
                <a:schemeClr val="tx2"/>
              </a:buClr>
              <a:buSzPct val="100000"/>
            </a:pPr>
            <a:endParaRPr lang="en-US" dirty="0">
              <a:cs typeface="Times New Roman" pitchFamily="-105" charset="0"/>
            </a:endParaRPr>
          </a:p>
          <a:p>
            <a:pPr marL="609600" indent="-609600">
              <a:spcBef>
                <a:spcPct val="20000"/>
              </a:spcBef>
              <a:buClr>
                <a:schemeClr val="tx2"/>
              </a:buClr>
              <a:buSzPct val="100000"/>
            </a:pPr>
            <a:r>
              <a:rPr lang="en-US" sz="4400" dirty="0">
                <a:cs typeface="Times New Roman" pitchFamily="-105" charset="0"/>
              </a:rPr>
              <a:t> </a:t>
            </a:r>
            <a:r>
              <a:rPr lang="en-US" sz="4400" dirty="0" smtClean="0">
                <a:cs typeface="Times New Roman" pitchFamily="-105" charset="0"/>
              </a:rPr>
              <a:t> </a:t>
            </a:r>
            <a:r>
              <a:rPr lang="en-US" sz="4400" dirty="0">
                <a:cs typeface="Times New Roman" pitchFamily="-105" charset="0"/>
              </a:rPr>
              <a:t>2x   = 54</a:t>
            </a:r>
          </a:p>
          <a:p>
            <a:pPr marL="609600" indent="-609600">
              <a:spcBef>
                <a:spcPct val="20000"/>
              </a:spcBef>
              <a:buClr>
                <a:schemeClr val="tx2"/>
              </a:buClr>
              <a:buSzPct val="100000"/>
            </a:pPr>
            <a:r>
              <a:rPr lang="en-US" sz="4400" dirty="0">
                <a:cs typeface="Times New Roman" pitchFamily="-105" charset="0"/>
              </a:rPr>
              <a:t>   </a:t>
            </a:r>
            <a:r>
              <a:rPr lang="en-US" sz="4400" dirty="0" smtClean="0">
                <a:cs typeface="Times New Roman" pitchFamily="-105" charset="0"/>
              </a:rPr>
              <a:t>2        </a:t>
            </a:r>
            <a:r>
              <a:rPr lang="en-US" sz="4400" dirty="0">
                <a:cs typeface="Times New Roman" pitchFamily="-105" charset="0"/>
              </a:rPr>
              <a:t>2</a:t>
            </a:r>
          </a:p>
          <a:p>
            <a:pPr marL="609600" indent="-609600">
              <a:spcBef>
                <a:spcPct val="20000"/>
              </a:spcBef>
              <a:buClr>
                <a:schemeClr val="tx2"/>
              </a:buClr>
              <a:buSzPct val="100000"/>
            </a:pPr>
            <a:r>
              <a:rPr lang="en-US" sz="4400" dirty="0">
                <a:cs typeface="Times New Roman" pitchFamily="-105" charset="0"/>
              </a:rPr>
              <a:t>     </a:t>
            </a:r>
            <a:r>
              <a:rPr lang="en-US" sz="4400" dirty="0" smtClean="0">
                <a:solidFill>
                  <a:schemeClr val="hlink"/>
                </a:solidFill>
                <a:cs typeface="Times New Roman" pitchFamily="-105" charset="0"/>
              </a:rPr>
              <a:t>x   </a:t>
            </a:r>
            <a:r>
              <a:rPr lang="en-US" sz="4400" dirty="0">
                <a:solidFill>
                  <a:schemeClr val="hlink"/>
                </a:solidFill>
                <a:cs typeface="Times New Roman" pitchFamily="-105" charset="0"/>
              </a:rPr>
              <a:t>= 27</a:t>
            </a:r>
            <a:endParaRPr lang="en-US" sz="4400" dirty="0">
              <a:cs typeface="Times New Roman" pitchFamily="-105" charset="0"/>
            </a:endParaRPr>
          </a:p>
        </p:txBody>
      </p:sp>
      <p:sp>
        <p:nvSpPr>
          <p:cNvPr id="81927" name="Line 7"/>
          <p:cNvSpPr>
            <a:spLocks noChangeShapeType="1"/>
          </p:cNvSpPr>
          <p:nvPr/>
        </p:nvSpPr>
        <p:spPr bwMode="auto">
          <a:xfrm>
            <a:off x="7086600" y="381000"/>
            <a:ext cx="19050" cy="4365625"/>
          </a:xfrm>
          <a:prstGeom prst="line">
            <a:avLst/>
          </a:prstGeom>
          <a:noFill/>
          <a:ln w="635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1928" name="Rectangle 8"/>
          <p:cNvSpPr>
            <a:spLocks noChangeArrowheads="1"/>
          </p:cNvSpPr>
          <p:nvPr/>
        </p:nvSpPr>
        <p:spPr bwMode="auto">
          <a:xfrm>
            <a:off x="-152400" y="1143000"/>
            <a:ext cx="38100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7" tIns="44450" rIns="90487" bIns="44450"/>
          <a:lstStyle/>
          <a:p>
            <a:pPr marL="609600" indent="-609600">
              <a:spcBef>
                <a:spcPct val="20000"/>
              </a:spcBef>
              <a:buClr>
                <a:schemeClr val="tx2"/>
              </a:buClr>
              <a:buSzPct val="100000"/>
              <a:buFontTx/>
              <a:buAutoNum type="arabicPeriod"/>
            </a:pPr>
            <a:r>
              <a:rPr lang="en-US" dirty="0"/>
              <a:t>Draw “the river</a:t>
            </a:r>
            <a:r>
              <a:rPr lang="en-US" dirty="0" smtClean="0"/>
              <a:t>”</a:t>
            </a:r>
          </a:p>
          <a:p>
            <a:pPr marL="609600" indent="-609600">
              <a:spcBef>
                <a:spcPct val="20000"/>
              </a:spcBef>
              <a:buClr>
                <a:schemeClr val="tx2"/>
              </a:buClr>
              <a:buSzPct val="100000"/>
              <a:buFontTx/>
              <a:buAutoNum type="arabicPeriod"/>
            </a:pPr>
            <a:endParaRPr lang="en-US" dirty="0"/>
          </a:p>
          <a:p>
            <a:pPr marL="609600" indent="-609600">
              <a:spcBef>
                <a:spcPct val="20000"/>
              </a:spcBef>
              <a:buClr>
                <a:schemeClr val="tx2"/>
              </a:buClr>
              <a:buSzPct val="100000"/>
              <a:buFontTx/>
              <a:buAutoNum type="arabicPeriod"/>
            </a:pPr>
            <a:r>
              <a:rPr lang="en-US" dirty="0"/>
              <a:t>Clear the fraction – multiply both sides by </a:t>
            </a:r>
            <a:r>
              <a:rPr lang="en-US" dirty="0" smtClean="0"/>
              <a:t>3</a:t>
            </a:r>
          </a:p>
          <a:p>
            <a:pPr marL="609600" indent="-609600">
              <a:spcBef>
                <a:spcPct val="20000"/>
              </a:spcBef>
              <a:buClr>
                <a:schemeClr val="tx2"/>
              </a:buClr>
              <a:buSzPct val="100000"/>
              <a:buFontTx/>
              <a:buAutoNum type="arabicPeriod"/>
            </a:pPr>
            <a:endParaRPr lang="en-US" sz="1800" dirty="0" smtClean="0"/>
          </a:p>
          <a:p>
            <a:pPr marL="609600" indent="-609600">
              <a:spcBef>
                <a:spcPct val="20000"/>
              </a:spcBef>
              <a:buClr>
                <a:schemeClr val="tx2"/>
              </a:buClr>
              <a:buSzPct val="100000"/>
              <a:buFontTx/>
              <a:buAutoNum type="arabicPeriod"/>
            </a:pPr>
            <a:r>
              <a:rPr lang="en-US" dirty="0" smtClean="0"/>
              <a:t>Simplify</a:t>
            </a:r>
          </a:p>
          <a:p>
            <a:pPr marL="609600" indent="-609600">
              <a:spcBef>
                <a:spcPct val="20000"/>
              </a:spcBef>
              <a:buClr>
                <a:schemeClr val="tx2"/>
              </a:buClr>
              <a:buSzPct val="100000"/>
              <a:buFontTx/>
              <a:buAutoNum type="arabicPeriod"/>
            </a:pPr>
            <a:endParaRPr lang="en-US" dirty="0"/>
          </a:p>
          <a:p>
            <a:pPr marL="609600" indent="-609600">
              <a:spcBef>
                <a:spcPct val="20000"/>
              </a:spcBef>
              <a:buClr>
                <a:schemeClr val="tx2"/>
              </a:buClr>
              <a:buSzPct val="100000"/>
              <a:buFontTx/>
              <a:buAutoNum type="arabicPeriod"/>
            </a:pPr>
            <a:r>
              <a:rPr lang="en-US" dirty="0" smtClean="0"/>
              <a:t>Divide </a:t>
            </a:r>
            <a:r>
              <a:rPr lang="en-US" dirty="0"/>
              <a:t>both sides by </a:t>
            </a:r>
            <a:r>
              <a:rPr lang="en-US" dirty="0" smtClean="0"/>
              <a:t>2</a:t>
            </a:r>
          </a:p>
          <a:p>
            <a:pPr marL="609600" indent="-609600">
              <a:spcBef>
                <a:spcPct val="20000"/>
              </a:spcBef>
              <a:buClr>
                <a:schemeClr val="tx2"/>
              </a:buClr>
              <a:buSzPct val="100000"/>
              <a:buFontTx/>
              <a:buAutoNum type="arabicPeriod"/>
            </a:pPr>
            <a:endParaRPr lang="en-US" dirty="0"/>
          </a:p>
          <a:p>
            <a:pPr marL="609600" indent="-609600">
              <a:spcBef>
                <a:spcPct val="20000"/>
              </a:spcBef>
              <a:buClr>
                <a:schemeClr val="tx2"/>
              </a:buClr>
              <a:buSzPct val="100000"/>
              <a:buFontTx/>
              <a:buAutoNum type="arabicPeriod"/>
            </a:pPr>
            <a:r>
              <a:rPr lang="en-US" dirty="0" smtClean="0"/>
              <a:t>Simplify</a:t>
            </a:r>
          </a:p>
          <a:p>
            <a:pPr marL="609600" indent="-609600">
              <a:spcBef>
                <a:spcPct val="20000"/>
              </a:spcBef>
              <a:buClr>
                <a:schemeClr val="tx2"/>
              </a:buClr>
              <a:buSzPct val="100000"/>
              <a:buFontTx/>
              <a:buAutoNum type="arabicPeriod"/>
            </a:pPr>
            <a:endParaRPr lang="en-US" dirty="0"/>
          </a:p>
          <a:p>
            <a:pPr marL="609600" indent="-609600">
              <a:spcBef>
                <a:spcPct val="20000"/>
              </a:spcBef>
              <a:buClr>
                <a:schemeClr val="tx2"/>
              </a:buClr>
              <a:buSzPct val="100000"/>
              <a:buFontTx/>
              <a:buAutoNum type="arabicPeriod"/>
            </a:pPr>
            <a:r>
              <a:rPr lang="en-US" dirty="0"/>
              <a:t>Check your answer</a:t>
            </a:r>
          </a:p>
        </p:txBody>
      </p:sp>
      <p:sp>
        <p:nvSpPr>
          <p:cNvPr id="81930" name="CorShape1"/>
          <p:cNvSpPr>
            <a:spLocks/>
          </p:cNvSpPr>
          <p:nvPr>
            <p:custDataLst>
              <p:tags r:id="rId3"/>
            </p:custDataLst>
          </p:nvPr>
        </p:nvSpPr>
        <p:spPr bwMode="auto">
          <a:xfrm rot="10800000">
            <a:off x="8382000" y="5486400"/>
            <a:ext cx="457200" cy="457200"/>
          </a:xfrm>
          <a:custGeom>
            <a:avLst/>
            <a:gdLst>
              <a:gd name="T0" fmla="*/ 388620 w 960"/>
              <a:gd name="T1" fmla="*/ 278296 h 1104"/>
              <a:gd name="T2" fmla="*/ 457200 w 960"/>
              <a:gd name="T3" fmla="*/ 139148 h 1104"/>
              <a:gd name="T4" fmla="*/ 274320 w 960"/>
              <a:gd name="T5" fmla="*/ 0 h 1104"/>
              <a:gd name="T6" fmla="*/ 0 w 960"/>
              <a:gd name="T7" fmla="*/ 377687 h 1104"/>
              <a:gd name="T8" fmla="*/ 0 w 960"/>
              <a:gd name="T9" fmla="*/ 457200 h 1104"/>
              <a:gd name="T10" fmla="*/ 297180 w 960"/>
              <a:gd name="T11" fmla="*/ 139148 h 1104"/>
              <a:gd name="T12" fmla="*/ 388620 w 960"/>
              <a:gd name="T13" fmla="*/ 278296 h 110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960"/>
              <a:gd name="T22" fmla="*/ 0 h 1104"/>
              <a:gd name="T23" fmla="*/ 960 w 960"/>
              <a:gd name="T24" fmla="*/ 1104 h 1104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960" h="1104">
                <a:moveTo>
                  <a:pt x="816" y="672"/>
                </a:moveTo>
                <a:lnTo>
                  <a:pt x="960" y="336"/>
                </a:lnTo>
                <a:lnTo>
                  <a:pt x="576" y="0"/>
                </a:lnTo>
                <a:lnTo>
                  <a:pt x="0" y="912"/>
                </a:lnTo>
                <a:lnTo>
                  <a:pt x="0" y="1104"/>
                </a:lnTo>
                <a:lnTo>
                  <a:pt x="624" y="336"/>
                </a:lnTo>
                <a:lnTo>
                  <a:pt x="816" y="672"/>
                </a:lnTo>
                <a:close/>
              </a:path>
            </a:pathLst>
          </a:custGeom>
          <a:solidFill>
            <a:srgbClr val="00C800"/>
          </a:solidFill>
          <a:ln w="12700">
            <a:noFill/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ea typeface="+mn-ea"/>
            </a:endParaRPr>
          </a:p>
        </p:txBody>
      </p:sp>
      <p:sp>
        <p:nvSpPr>
          <p:cNvPr id="2057" name="Rectangle 13"/>
          <p:cNvSpPr>
            <a:spLocks noGrp="1" noChangeArrowheads="1"/>
          </p:cNvSpPr>
          <p:nvPr>
            <p:ph type="title"/>
          </p:nvPr>
        </p:nvSpPr>
        <p:spPr>
          <a:xfrm>
            <a:off x="1447800" y="228600"/>
            <a:ext cx="7772400" cy="1066800"/>
          </a:xfrm>
          <a:noFill/>
        </p:spPr>
        <p:txBody>
          <a:bodyPr/>
          <a:lstStyle/>
          <a:p>
            <a:pPr algn="l"/>
            <a:r>
              <a:rPr lang="en-US" dirty="0" smtClean="0"/>
              <a:t>         		  Solve        = 18   </a:t>
            </a:r>
          </a:p>
        </p:txBody>
      </p:sp>
      <p:graphicFrame>
        <p:nvGraphicFramePr>
          <p:cNvPr id="2050" name="Object 14"/>
          <p:cNvGraphicFramePr>
            <a:graphicFrameLocks/>
          </p:cNvGraphicFramePr>
          <p:nvPr/>
        </p:nvGraphicFramePr>
        <p:xfrm>
          <a:off x="5943600" y="228600"/>
          <a:ext cx="762000" cy="1212850"/>
        </p:xfrm>
        <a:graphic>
          <a:graphicData uri="http://schemas.openxmlformats.org/presentationml/2006/ole">
            <p:oleObj spid="_x0000_s2050" name="Equation" r:id="rId5" imgW="228600" imgH="355600" progId="Equation">
              <p:embed/>
            </p:oleObj>
          </a:graphicData>
        </a:graphic>
      </p:graphicFrame>
      <p:graphicFrame>
        <p:nvGraphicFramePr>
          <p:cNvPr id="81938" name="Object 18"/>
          <p:cNvGraphicFramePr>
            <a:graphicFrameLocks/>
          </p:cNvGraphicFramePr>
          <p:nvPr/>
        </p:nvGraphicFramePr>
        <p:xfrm>
          <a:off x="5943600" y="1600200"/>
          <a:ext cx="762000" cy="1212850"/>
        </p:xfrm>
        <a:graphic>
          <a:graphicData uri="http://schemas.openxmlformats.org/presentationml/2006/ole">
            <p:oleObj spid="_x0000_s2051" name="Equation" r:id="rId6" imgW="228600" imgH="355600" progId="">
              <p:embed/>
            </p:oleObj>
          </a:graphicData>
        </a:graphic>
      </p:graphicFrame>
      <p:sp>
        <p:nvSpPr>
          <p:cNvPr id="81939" name="Line 19"/>
          <p:cNvSpPr>
            <a:spLocks noChangeShapeType="1"/>
          </p:cNvSpPr>
          <p:nvPr/>
        </p:nvSpPr>
        <p:spPr bwMode="auto">
          <a:xfrm>
            <a:off x="5943600" y="3886200"/>
            <a:ext cx="68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1940" name="Line 20"/>
          <p:cNvSpPr>
            <a:spLocks noChangeShapeType="1"/>
          </p:cNvSpPr>
          <p:nvPr/>
        </p:nvSpPr>
        <p:spPr bwMode="auto">
          <a:xfrm>
            <a:off x="7239000" y="3886200"/>
            <a:ext cx="68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81941" name="Object 21"/>
          <p:cNvGraphicFramePr>
            <a:graphicFrameLocks noChangeAspect="1"/>
          </p:cNvGraphicFramePr>
          <p:nvPr>
            <p:ph idx="1"/>
          </p:nvPr>
        </p:nvGraphicFramePr>
        <p:xfrm>
          <a:off x="5715000" y="5588000"/>
          <a:ext cx="2254250" cy="1270000"/>
        </p:xfrm>
        <a:graphic>
          <a:graphicData uri="http://schemas.openxmlformats.org/presentationml/2006/ole">
            <p:oleObj spid="_x0000_s2052" name="Equation" r:id="rId7" imgW="698400" imgH="393480" progId="">
              <p:embed/>
            </p:oleObj>
          </a:graphicData>
        </a:graphic>
      </p:graphicFrame>
    </p:spTree>
    <p:custDataLst>
      <p:tags r:id="rId2"/>
    </p:custDataLst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819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819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7" grpId="0" animBg="1"/>
      <p:bldP spid="81930" grpId="0" animBg="1"/>
      <p:bldP spid="81939" grpId="0" animBg="1"/>
      <p:bldP spid="8194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PQuestion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sz="4000" smtClean="0"/>
              <a:t>6) Which step clears the fraction in</a:t>
            </a:r>
            <a:br>
              <a:rPr lang="en-US" sz="4000" smtClean="0"/>
            </a:br>
            <a:endParaRPr lang="en-US" sz="4000" smtClean="0"/>
          </a:p>
        </p:txBody>
      </p:sp>
      <p:graphicFrame>
        <p:nvGraphicFramePr>
          <p:cNvPr id="3074" name="Object 113"/>
          <p:cNvGraphicFramePr>
            <a:graphicFrameLocks/>
          </p:cNvGraphicFramePr>
          <p:nvPr>
            <p:ph sz="half" idx="2"/>
          </p:nvPr>
        </p:nvGraphicFramePr>
        <p:xfrm>
          <a:off x="3381375" y="963613"/>
          <a:ext cx="2120900" cy="1398587"/>
        </p:xfrm>
        <a:graphic>
          <a:graphicData uri="http://schemas.openxmlformats.org/presentationml/2006/ole">
            <p:oleObj spid="_x0000_s3074" name="Equation" r:id="rId7" imgW="596880" imgH="393480" progId="">
              <p:embed/>
            </p:oleObj>
          </a:graphicData>
        </a:graphic>
      </p:graphicFrame>
      <p:sp>
        <p:nvSpPr>
          <p:cNvPr id="3076" name="TPAnswers"/>
          <p:cNvSpPr>
            <a:spLocks noGrp="1" noChangeArrowheads="1"/>
          </p:cNvSpPr>
          <p:nvPr>
            <p:ph type="body" sz="half" idx="1"/>
            <p:custDataLst>
              <p:tags r:id="rId3"/>
            </p:custDataLst>
          </p:nvPr>
        </p:nvSpPr>
        <p:spPr>
          <a:xfrm>
            <a:off x="685800" y="2362200"/>
            <a:ext cx="3810000" cy="2895600"/>
          </a:xfrm>
        </p:spPr>
        <p:txBody>
          <a:bodyPr/>
          <a:lstStyle/>
          <a:p>
            <a:pPr marL="609600" indent="-609600">
              <a:buFontTx/>
              <a:buAutoNum type="arabicPeriod"/>
            </a:pPr>
            <a:r>
              <a:rPr lang="en-US" sz="2800" smtClean="0"/>
              <a:t>Multiply by 3</a:t>
            </a:r>
          </a:p>
          <a:p>
            <a:pPr marL="609600" indent="-609600">
              <a:buFontTx/>
              <a:buAutoNum type="arabicPeriod"/>
            </a:pPr>
            <a:r>
              <a:rPr lang="en-US" sz="2800" smtClean="0"/>
              <a:t>Multiply by 5</a:t>
            </a:r>
          </a:p>
          <a:p>
            <a:pPr marL="609600" indent="-609600">
              <a:buFontTx/>
              <a:buAutoNum type="arabicPeriod"/>
            </a:pPr>
            <a:r>
              <a:rPr lang="en-US" sz="2800" smtClean="0"/>
              <a:t>Multiply by -12</a:t>
            </a:r>
          </a:p>
          <a:p>
            <a:pPr marL="609600" indent="-609600">
              <a:buFontTx/>
              <a:buAutoNum type="arabicPeriod"/>
            </a:pPr>
            <a:r>
              <a:rPr lang="en-US" sz="2800" smtClean="0"/>
              <a:t>Multiply by -5</a:t>
            </a:r>
          </a:p>
        </p:txBody>
      </p:sp>
      <p:sp>
        <p:nvSpPr>
          <p:cNvPr id="116852" name="CorShape1"/>
          <p:cNvSpPr>
            <a:spLocks/>
          </p:cNvSpPr>
          <p:nvPr>
            <p:custDataLst>
              <p:tags r:id="rId4"/>
            </p:custDataLst>
          </p:nvPr>
        </p:nvSpPr>
        <p:spPr bwMode="auto">
          <a:xfrm rot="10800000">
            <a:off x="482600" y="3003550"/>
            <a:ext cx="254000" cy="254000"/>
          </a:xfrm>
          <a:custGeom>
            <a:avLst/>
            <a:gdLst>
              <a:gd name="T0" fmla="*/ 215900 w 960"/>
              <a:gd name="T1" fmla="*/ 154609 h 1104"/>
              <a:gd name="T2" fmla="*/ 254000 w 960"/>
              <a:gd name="T3" fmla="*/ 77304 h 1104"/>
              <a:gd name="T4" fmla="*/ 152400 w 960"/>
              <a:gd name="T5" fmla="*/ 0 h 1104"/>
              <a:gd name="T6" fmla="*/ 0 w 960"/>
              <a:gd name="T7" fmla="*/ 209826 h 1104"/>
              <a:gd name="T8" fmla="*/ 0 w 960"/>
              <a:gd name="T9" fmla="*/ 254000 h 1104"/>
              <a:gd name="T10" fmla="*/ 165100 w 960"/>
              <a:gd name="T11" fmla="*/ 77304 h 1104"/>
              <a:gd name="T12" fmla="*/ 215900 w 960"/>
              <a:gd name="T13" fmla="*/ 154609 h 110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960"/>
              <a:gd name="T22" fmla="*/ 0 h 1104"/>
              <a:gd name="T23" fmla="*/ 960 w 960"/>
              <a:gd name="T24" fmla="*/ 1104 h 1104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960" h="1104">
                <a:moveTo>
                  <a:pt x="816" y="672"/>
                </a:moveTo>
                <a:lnTo>
                  <a:pt x="960" y="336"/>
                </a:lnTo>
                <a:lnTo>
                  <a:pt x="576" y="0"/>
                </a:lnTo>
                <a:lnTo>
                  <a:pt x="0" y="912"/>
                </a:lnTo>
                <a:lnTo>
                  <a:pt x="0" y="1104"/>
                </a:lnTo>
                <a:lnTo>
                  <a:pt x="624" y="336"/>
                </a:lnTo>
                <a:lnTo>
                  <a:pt x="816" y="672"/>
                </a:lnTo>
                <a:close/>
              </a:path>
            </a:pathLst>
          </a:custGeom>
          <a:solidFill>
            <a:srgbClr val="00C800"/>
          </a:solidFill>
          <a:ln w="12700">
            <a:noFill/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ea typeface="+mn-ea"/>
            </a:endParaRPr>
          </a:p>
        </p:txBody>
      </p:sp>
      <p:grpSp>
        <p:nvGrpSpPr>
          <p:cNvPr id="3078" name="AnswerNow"/>
          <p:cNvGrpSpPr>
            <a:grpSpLocks/>
          </p:cNvGrpSpPr>
          <p:nvPr>
            <p:custDataLst>
              <p:tags r:id="rId5"/>
            </p:custDataLst>
          </p:nvPr>
        </p:nvGrpSpPr>
        <p:grpSpPr bwMode="auto">
          <a:xfrm>
            <a:off x="914400" y="4724400"/>
            <a:ext cx="2222500" cy="444500"/>
            <a:chOff x="2180" y="3960"/>
            <a:chExt cx="1400" cy="280"/>
          </a:xfrm>
        </p:grpSpPr>
        <p:sp>
          <p:nvSpPr>
            <p:cNvPr id="116854" name="ANShape"/>
            <p:cNvSpPr>
              <a:spLocks noChangeArrowheads="1"/>
            </p:cNvSpPr>
            <p:nvPr/>
          </p:nvSpPr>
          <p:spPr bwMode="auto">
            <a:xfrm>
              <a:off x="2180" y="3960"/>
              <a:ext cx="1400" cy="280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000000"/>
                </a:gs>
                <a:gs pos="39999">
                  <a:srgbClr val="0A128C">
                    <a:alpha val="80001"/>
                  </a:srgbClr>
                </a:gs>
                <a:gs pos="70000">
                  <a:srgbClr val="181CC7">
                    <a:alpha val="65000"/>
                  </a:srgbClr>
                </a:gs>
                <a:gs pos="88000">
                  <a:srgbClr val="7005D4">
                    <a:alpha val="56000"/>
                  </a:srgbClr>
                </a:gs>
                <a:gs pos="100000">
                  <a:srgbClr val="8C3D91">
                    <a:alpha val="50000"/>
                  </a:srgbClr>
                </a:gs>
              </a:gsLst>
              <a:lin ang="5400000" scaled="1"/>
            </a:gra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 New Roman" pitchFamily="18" charset="0"/>
                <a:ea typeface="+mn-ea"/>
              </a:endParaRPr>
            </a:p>
          </p:txBody>
        </p:sp>
        <p:sp>
          <p:nvSpPr>
            <p:cNvPr id="3082" name="ANText"/>
            <p:cNvSpPr txBox="1">
              <a:spLocks noChangeArrowheads="1"/>
            </p:cNvSpPr>
            <p:nvPr/>
          </p:nvSpPr>
          <p:spPr bwMode="auto">
            <a:xfrm>
              <a:off x="2180" y="3960"/>
              <a:ext cx="1400" cy="28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anchor="ctr" anchorCtr="1"/>
            <a:lstStyle/>
            <a:p>
              <a:r>
                <a:rPr lang="en-US" b="1">
                  <a:solidFill>
                    <a:srgbClr val="FFFFFF"/>
                  </a:solidFill>
                </a:rPr>
                <a:t>Answer Now</a:t>
              </a:r>
            </a:p>
          </p:txBody>
        </p:sp>
      </p:grp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68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68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85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PQuestion"/>
          <p:cNvSpPr>
            <a:spLocks noGrp="1" noChangeArrowheads="1"/>
          </p:cNvSpPr>
          <p:nvPr>
            <p:ph type="title"/>
          </p:nvPr>
        </p:nvSpPr>
        <p:spPr>
          <a:xfrm>
            <a:off x="1752600" y="609600"/>
            <a:ext cx="5867400" cy="1143000"/>
          </a:xfrm>
        </p:spPr>
        <p:txBody>
          <a:bodyPr/>
          <a:lstStyle/>
          <a:p>
            <a:pPr algn="l"/>
            <a:r>
              <a:rPr lang="en-US" smtClean="0"/>
              <a:t>Solve </a:t>
            </a:r>
          </a:p>
        </p:txBody>
      </p:sp>
      <p:graphicFrame>
        <p:nvGraphicFramePr>
          <p:cNvPr id="4098" name="Object 114"/>
          <p:cNvGraphicFramePr>
            <a:graphicFrameLocks/>
          </p:cNvGraphicFramePr>
          <p:nvPr>
            <p:ph sz="half" idx="2"/>
          </p:nvPr>
        </p:nvGraphicFramePr>
        <p:xfrm>
          <a:off x="4127500" y="534988"/>
          <a:ext cx="2120900" cy="1341437"/>
        </p:xfrm>
        <a:graphic>
          <a:graphicData uri="http://schemas.openxmlformats.org/presentationml/2006/ole">
            <p:oleObj spid="_x0000_s4098" name="Equation" r:id="rId7" imgW="622080" imgH="393480" progId="">
              <p:embed/>
            </p:oleObj>
          </a:graphicData>
        </a:graphic>
      </p:graphicFrame>
      <p:sp>
        <p:nvSpPr>
          <p:cNvPr id="4100" name="TPAnswers"/>
          <p:cNvSpPr>
            <a:spLocks noGrp="1" noChangeArrowheads="1"/>
          </p:cNvSpPr>
          <p:nvPr>
            <p:ph type="body" sz="half" idx="1"/>
            <p:custDataLst>
              <p:tags r:id="rId3"/>
            </p:custDataLst>
          </p:nvPr>
        </p:nvSpPr>
        <p:spPr>
          <a:xfrm>
            <a:off x="685800" y="1981200"/>
            <a:ext cx="3810000" cy="2971800"/>
          </a:xfrm>
        </p:spPr>
        <p:txBody>
          <a:bodyPr/>
          <a:lstStyle/>
          <a:p>
            <a:pPr marL="609600" indent="-609600">
              <a:buFontTx/>
              <a:buAutoNum type="arabicPeriod"/>
            </a:pPr>
            <a:r>
              <a:rPr lang="en-US" sz="2800" smtClean="0"/>
              <a:t>b = -56</a:t>
            </a:r>
          </a:p>
          <a:p>
            <a:pPr marL="609600" indent="-609600">
              <a:buFontTx/>
              <a:buAutoNum type="arabicPeriod"/>
            </a:pPr>
            <a:r>
              <a:rPr lang="en-US" sz="2800" smtClean="0"/>
              <a:t>b = -14</a:t>
            </a:r>
          </a:p>
          <a:p>
            <a:pPr marL="609600" indent="-609600">
              <a:buFontTx/>
              <a:buAutoNum type="arabicPeriod"/>
            </a:pPr>
            <a:r>
              <a:rPr lang="en-US" sz="2800" smtClean="0"/>
              <a:t>b = 14</a:t>
            </a:r>
          </a:p>
          <a:p>
            <a:pPr marL="609600" indent="-609600">
              <a:buFontTx/>
              <a:buAutoNum type="arabicPeriod"/>
            </a:pPr>
            <a:r>
              <a:rPr lang="en-US" sz="2800" smtClean="0"/>
              <a:t>b = 56</a:t>
            </a:r>
          </a:p>
        </p:txBody>
      </p:sp>
      <p:sp>
        <p:nvSpPr>
          <p:cNvPr id="119924" name="CorShape1"/>
          <p:cNvSpPr>
            <a:spLocks/>
          </p:cNvSpPr>
          <p:nvPr>
            <p:custDataLst>
              <p:tags r:id="rId4"/>
            </p:custDataLst>
          </p:nvPr>
        </p:nvSpPr>
        <p:spPr bwMode="auto">
          <a:xfrm rot="10800000">
            <a:off x="482600" y="3135313"/>
            <a:ext cx="254000" cy="254000"/>
          </a:xfrm>
          <a:custGeom>
            <a:avLst/>
            <a:gdLst>
              <a:gd name="T0" fmla="*/ 215900 w 960"/>
              <a:gd name="T1" fmla="*/ 154609 h 1104"/>
              <a:gd name="T2" fmla="*/ 254000 w 960"/>
              <a:gd name="T3" fmla="*/ 77304 h 1104"/>
              <a:gd name="T4" fmla="*/ 152400 w 960"/>
              <a:gd name="T5" fmla="*/ 0 h 1104"/>
              <a:gd name="T6" fmla="*/ 0 w 960"/>
              <a:gd name="T7" fmla="*/ 209826 h 1104"/>
              <a:gd name="T8" fmla="*/ 0 w 960"/>
              <a:gd name="T9" fmla="*/ 254000 h 1104"/>
              <a:gd name="T10" fmla="*/ 165100 w 960"/>
              <a:gd name="T11" fmla="*/ 77304 h 1104"/>
              <a:gd name="T12" fmla="*/ 215900 w 960"/>
              <a:gd name="T13" fmla="*/ 154609 h 110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960"/>
              <a:gd name="T22" fmla="*/ 0 h 1104"/>
              <a:gd name="T23" fmla="*/ 960 w 960"/>
              <a:gd name="T24" fmla="*/ 1104 h 1104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960" h="1104">
                <a:moveTo>
                  <a:pt x="816" y="672"/>
                </a:moveTo>
                <a:lnTo>
                  <a:pt x="960" y="336"/>
                </a:lnTo>
                <a:lnTo>
                  <a:pt x="576" y="0"/>
                </a:lnTo>
                <a:lnTo>
                  <a:pt x="0" y="912"/>
                </a:lnTo>
                <a:lnTo>
                  <a:pt x="0" y="1104"/>
                </a:lnTo>
                <a:lnTo>
                  <a:pt x="624" y="336"/>
                </a:lnTo>
                <a:lnTo>
                  <a:pt x="816" y="672"/>
                </a:lnTo>
                <a:close/>
              </a:path>
            </a:pathLst>
          </a:custGeom>
          <a:solidFill>
            <a:srgbClr val="00C800"/>
          </a:solidFill>
          <a:ln w="12700">
            <a:noFill/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ea typeface="+mn-ea"/>
            </a:endParaRPr>
          </a:p>
        </p:txBody>
      </p:sp>
      <p:grpSp>
        <p:nvGrpSpPr>
          <p:cNvPr id="4102" name="AnswerNow"/>
          <p:cNvGrpSpPr>
            <a:grpSpLocks/>
          </p:cNvGrpSpPr>
          <p:nvPr>
            <p:custDataLst>
              <p:tags r:id="rId5"/>
            </p:custDataLst>
          </p:nvPr>
        </p:nvGrpSpPr>
        <p:grpSpPr bwMode="auto">
          <a:xfrm>
            <a:off x="914400" y="4724400"/>
            <a:ext cx="2222500" cy="444500"/>
            <a:chOff x="2180" y="3960"/>
            <a:chExt cx="1400" cy="280"/>
          </a:xfrm>
        </p:grpSpPr>
        <p:sp>
          <p:nvSpPr>
            <p:cNvPr id="119926" name="ANShape"/>
            <p:cNvSpPr>
              <a:spLocks noChangeArrowheads="1"/>
            </p:cNvSpPr>
            <p:nvPr/>
          </p:nvSpPr>
          <p:spPr bwMode="auto">
            <a:xfrm>
              <a:off x="2180" y="3960"/>
              <a:ext cx="1400" cy="280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000000"/>
                </a:gs>
                <a:gs pos="39999">
                  <a:srgbClr val="0A128C">
                    <a:alpha val="80001"/>
                  </a:srgbClr>
                </a:gs>
                <a:gs pos="70000">
                  <a:srgbClr val="181CC7">
                    <a:alpha val="65000"/>
                  </a:srgbClr>
                </a:gs>
                <a:gs pos="88000">
                  <a:srgbClr val="7005D4">
                    <a:alpha val="56000"/>
                  </a:srgbClr>
                </a:gs>
                <a:gs pos="100000">
                  <a:srgbClr val="8C3D91">
                    <a:alpha val="50000"/>
                  </a:srgbClr>
                </a:gs>
              </a:gsLst>
              <a:lin ang="5400000" scaled="1"/>
            </a:gra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 New Roman" pitchFamily="18" charset="0"/>
                <a:ea typeface="+mn-ea"/>
              </a:endParaRPr>
            </a:p>
          </p:txBody>
        </p:sp>
        <p:sp>
          <p:nvSpPr>
            <p:cNvPr id="4106" name="ANText"/>
            <p:cNvSpPr txBox="1">
              <a:spLocks noChangeArrowheads="1"/>
            </p:cNvSpPr>
            <p:nvPr/>
          </p:nvSpPr>
          <p:spPr bwMode="auto">
            <a:xfrm>
              <a:off x="2180" y="3960"/>
              <a:ext cx="1400" cy="28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anchor="ctr" anchorCtr="1"/>
            <a:lstStyle/>
            <a:p>
              <a:r>
                <a:rPr lang="en-US" b="1">
                  <a:solidFill>
                    <a:srgbClr val="FFFFFF"/>
                  </a:solidFill>
                </a:rPr>
                <a:t>Answer Now</a:t>
              </a:r>
            </a:p>
          </p:txBody>
        </p:sp>
      </p:grp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99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99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92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15"/>
          <p:cNvSpPr>
            <a:spLocks noGrp="1" noChangeArrowheads="1"/>
          </p:cNvSpPr>
          <p:nvPr>
            <p:ph type="title"/>
          </p:nvPr>
        </p:nvSpPr>
        <p:spPr>
          <a:xfrm>
            <a:off x="381000" y="609600"/>
            <a:ext cx="8382000" cy="1143000"/>
          </a:xfrm>
          <a:noFill/>
        </p:spPr>
        <p:txBody>
          <a:bodyPr/>
          <a:lstStyle/>
          <a:p>
            <a:r>
              <a:rPr lang="en-US" sz="4000" smtClean="0"/>
              <a:t>To solve two-step equations, undo the operations by working backwards.</a:t>
            </a:r>
          </a:p>
        </p:txBody>
      </p:sp>
      <p:sp>
        <p:nvSpPr>
          <p:cNvPr id="197648" name="Rectangle 16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981200"/>
            <a:ext cx="3962400" cy="4114800"/>
          </a:xfrm>
          <a:noFill/>
        </p:spPr>
        <p:txBody>
          <a:bodyPr/>
          <a:lstStyle/>
          <a:p>
            <a:pPr marL="533400" indent="-533400">
              <a:buFontTx/>
              <a:buNone/>
            </a:pPr>
            <a:r>
              <a:rPr lang="en-US" sz="2800" dirty="0" smtClean="0"/>
              <a:t>Example:</a:t>
            </a:r>
          </a:p>
          <a:p>
            <a:pPr marL="533400" indent="-533400">
              <a:buFontTx/>
              <a:buNone/>
            </a:pPr>
            <a:endParaRPr lang="en-US" sz="2800" dirty="0" smtClean="0"/>
          </a:p>
          <a:p>
            <a:pPr marL="533400" indent="-533400">
              <a:buFontTx/>
              <a:buNone/>
            </a:pPr>
            <a:r>
              <a:rPr lang="en-US" sz="2800" dirty="0" smtClean="0"/>
              <a:t>Ask yourself, </a:t>
            </a:r>
          </a:p>
          <a:p>
            <a:pPr marL="533400" indent="-533400">
              <a:buFontTx/>
              <a:buAutoNum type="arabicPeriod"/>
            </a:pPr>
            <a:r>
              <a:rPr lang="en-US" sz="2800" dirty="0" smtClean="0"/>
              <a:t>What is the first thing I need to undo?</a:t>
            </a:r>
          </a:p>
          <a:p>
            <a:pPr marL="533400" indent="-533400">
              <a:buFontTx/>
              <a:buAutoNum type="arabicPeriod"/>
            </a:pPr>
            <a:r>
              <a:rPr lang="en-US" sz="2800" dirty="0" smtClean="0"/>
              <a:t>What is the second thing?</a:t>
            </a:r>
          </a:p>
        </p:txBody>
      </p:sp>
      <p:graphicFrame>
        <p:nvGraphicFramePr>
          <p:cNvPr id="5122" name="Object 18"/>
          <p:cNvGraphicFramePr>
            <a:graphicFrameLocks/>
          </p:cNvGraphicFramePr>
          <p:nvPr>
            <p:ph sz="half" idx="2"/>
          </p:nvPr>
        </p:nvGraphicFramePr>
        <p:xfrm>
          <a:off x="2286000" y="1800225"/>
          <a:ext cx="1720850" cy="1025525"/>
        </p:xfrm>
        <a:graphic>
          <a:graphicData uri="http://schemas.openxmlformats.org/presentationml/2006/ole">
            <p:oleObj spid="_x0000_s5122" name="Equation" r:id="rId4" imgW="660240" imgH="393480" progId="">
              <p:embed/>
            </p:oleObj>
          </a:graphicData>
        </a:graphic>
      </p:graphicFrame>
      <p:sp>
        <p:nvSpPr>
          <p:cNvPr id="5" name="Rectangle 4"/>
          <p:cNvSpPr/>
          <p:nvPr/>
        </p:nvSpPr>
        <p:spPr>
          <a:xfrm>
            <a:off x="4953000" y="3352800"/>
            <a:ext cx="310854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PEMDAS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045172" y="4191000"/>
            <a:ext cx="2924198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dirty="0" err="1" smtClean="0">
                <a:ln w="10541" cmpd="sng">
                  <a:solidFill>
                    <a:srgbClr val="FF0000"/>
                  </a:solidFill>
                  <a:prstDash val="solid"/>
                </a:ln>
              </a:rPr>
              <a:t>Pemdas</a:t>
            </a:r>
            <a:r>
              <a:rPr lang="en-US" sz="2800" dirty="0" smtClean="0">
                <a:ln w="10541" cmpd="sng">
                  <a:solidFill>
                    <a:srgbClr val="FF0000"/>
                  </a:solidFill>
                  <a:prstDash val="solid"/>
                </a:ln>
              </a:rPr>
              <a:t> backwards</a:t>
            </a:r>
            <a:endParaRPr lang="en-US" sz="2800" cap="none" spc="0" dirty="0">
              <a:ln w="10541" cmpd="sng">
                <a:solidFill>
                  <a:srgbClr val="FF0000"/>
                </a:solidFill>
                <a:prstDash val="solid"/>
              </a:ln>
              <a:effectLst/>
            </a:endParaRPr>
          </a:p>
        </p:txBody>
      </p:sp>
      <p:cxnSp>
        <p:nvCxnSpPr>
          <p:cNvPr id="9" name="Straight Connector 8"/>
          <p:cNvCxnSpPr/>
          <p:nvPr/>
        </p:nvCxnSpPr>
        <p:spPr bwMode="auto">
          <a:xfrm>
            <a:off x="7010400" y="4191000"/>
            <a:ext cx="9906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custDataLst>
      <p:tags r:id="rId2"/>
    </p:custData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976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976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ntr" presetSubtype="16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1976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714375" y="381000"/>
            <a:ext cx="7772400" cy="1143000"/>
          </a:xfrm>
          <a:noFill/>
        </p:spPr>
        <p:txBody>
          <a:bodyPr/>
          <a:lstStyle/>
          <a:p>
            <a:r>
              <a:rPr lang="en-US" dirty="0" smtClean="0"/>
              <a:t>                    Solve 2x - 1 = -3</a:t>
            </a:r>
          </a:p>
        </p:txBody>
      </p:sp>
      <p:sp>
        <p:nvSpPr>
          <p:cNvPr id="225283" name="Rectangle 3"/>
          <p:cNvSpPr>
            <a:spLocks noChangeArrowheads="1"/>
          </p:cNvSpPr>
          <p:nvPr/>
        </p:nvSpPr>
        <p:spPr bwMode="auto">
          <a:xfrm>
            <a:off x="4648200" y="1219200"/>
            <a:ext cx="41148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7" tIns="44450" rIns="90487" bIns="44450"/>
          <a:lstStyle/>
          <a:p>
            <a:pPr marL="609600" indent="-609600">
              <a:spcBef>
                <a:spcPct val="20000"/>
              </a:spcBef>
              <a:buClr>
                <a:schemeClr val="tx2"/>
              </a:buClr>
              <a:buSzPct val="100000"/>
            </a:pPr>
            <a:r>
              <a:rPr lang="en-US" sz="4400" dirty="0"/>
              <a:t>      + 1	  + 1</a:t>
            </a:r>
          </a:p>
          <a:p>
            <a:pPr marL="609600" indent="-609600">
              <a:spcBef>
                <a:spcPct val="20000"/>
              </a:spcBef>
              <a:buClr>
                <a:schemeClr val="tx2"/>
              </a:buClr>
              <a:buSzPct val="100000"/>
            </a:pPr>
            <a:r>
              <a:rPr lang="en-US" sz="4400" dirty="0"/>
              <a:t> </a:t>
            </a:r>
            <a:r>
              <a:rPr lang="en-US" sz="4400" dirty="0">
                <a:solidFill>
                  <a:schemeClr val="hlink"/>
                </a:solidFill>
              </a:rPr>
              <a:t>   </a:t>
            </a:r>
            <a:r>
              <a:rPr lang="en-US" sz="4400" dirty="0"/>
              <a:t>2x   </a:t>
            </a:r>
            <a:r>
              <a:rPr lang="en-US" sz="2000" dirty="0"/>
              <a:t> </a:t>
            </a:r>
            <a:r>
              <a:rPr lang="en-US" sz="4400" dirty="0"/>
              <a:t> =  -2</a:t>
            </a:r>
          </a:p>
          <a:p>
            <a:pPr marL="609600" indent="-609600">
              <a:spcBef>
                <a:spcPct val="20000"/>
              </a:spcBef>
              <a:buClr>
                <a:schemeClr val="tx2"/>
              </a:buClr>
              <a:buSzPct val="100000"/>
            </a:pPr>
            <a:r>
              <a:rPr lang="en-US" sz="4400" dirty="0"/>
              <a:t>     2           2</a:t>
            </a:r>
          </a:p>
          <a:p>
            <a:pPr marL="609600" indent="-609600">
              <a:spcBef>
                <a:spcPct val="20000"/>
              </a:spcBef>
              <a:buClr>
                <a:schemeClr val="tx2"/>
              </a:buClr>
              <a:buSzPct val="100000"/>
            </a:pPr>
            <a:r>
              <a:rPr lang="en-US" sz="4400" dirty="0">
                <a:solidFill>
                  <a:schemeClr val="hlink"/>
                </a:solidFill>
              </a:rPr>
              <a:t>      x   </a:t>
            </a:r>
            <a:r>
              <a:rPr lang="en-US" sz="2000" dirty="0">
                <a:solidFill>
                  <a:schemeClr val="hlink"/>
                </a:solidFill>
              </a:rPr>
              <a:t> </a:t>
            </a:r>
            <a:r>
              <a:rPr lang="en-US" sz="4400" dirty="0">
                <a:solidFill>
                  <a:schemeClr val="hlink"/>
                </a:solidFill>
              </a:rPr>
              <a:t> =  -1</a:t>
            </a:r>
          </a:p>
          <a:p>
            <a:pPr marL="609600" indent="-609600">
              <a:spcBef>
                <a:spcPct val="20000"/>
              </a:spcBef>
              <a:buClr>
                <a:schemeClr val="tx2"/>
              </a:buClr>
              <a:buSzPct val="100000"/>
            </a:pPr>
            <a:r>
              <a:rPr lang="en-US" sz="4400" dirty="0"/>
              <a:t>2(</a:t>
            </a:r>
            <a:r>
              <a:rPr lang="en-US" sz="4400" dirty="0">
                <a:solidFill>
                  <a:schemeClr val="hlink"/>
                </a:solidFill>
              </a:rPr>
              <a:t>-1</a:t>
            </a:r>
            <a:r>
              <a:rPr lang="en-US" sz="4400" dirty="0"/>
              <a:t>) - 1 = -3</a:t>
            </a:r>
          </a:p>
          <a:p>
            <a:pPr marL="609600" indent="-609600">
              <a:spcBef>
                <a:spcPct val="20000"/>
              </a:spcBef>
              <a:buClr>
                <a:schemeClr val="tx2"/>
              </a:buClr>
              <a:buSzPct val="100000"/>
            </a:pPr>
            <a:r>
              <a:rPr lang="en-US" sz="4400" dirty="0"/>
              <a:t>-2 – 1 = -3</a:t>
            </a:r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304800" y="1981200"/>
            <a:ext cx="8534400" cy="396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7" tIns="44450" rIns="90487" bIns="44450"/>
          <a:lstStyle/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100000"/>
            </a:pPr>
            <a:endParaRPr lang="en-US" sz="4000" b="1">
              <a:solidFill>
                <a:schemeClr val="hlink"/>
              </a:solidFill>
            </a:endParaRPr>
          </a:p>
        </p:txBody>
      </p:sp>
      <p:sp>
        <p:nvSpPr>
          <p:cNvPr id="225285" name="Line 5"/>
          <p:cNvSpPr>
            <a:spLocks noChangeShapeType="1"/>
          </p:cNvSpPr>
          <p:nvPr/>
        </p:nvSpPr>
        <p:spPr bwMode="auto">
          <a:xfrm flipH="1">
            <a:off x="7162800" y="685800"/>
            <a:ext cx="0" cy="3657600"/>
          </a:xfrm>
          <a:prstGeom prst="line">
            <a:avLst/>
          </a:prstGeom>
          <a:noFill/>
          <a:ln w="635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28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228600" y="381000"/>
            <a:ext cx="3505200" cy="4114800"/>
          </a:xfrm>
          <a:noFill/>
        </p:spPr>
        <p:txBody>
          <a:bodyPr/>
          <a:lstStyle/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sz="2800" dirty="0" smtClean="0"/>
              <a:t>Draw “the river”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endParaRPr lang="en-US" sz="2800" dirty="0" smtClean="0"/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sz="2800" dirty="0" smtClean="0"/>
              <a:t>Add 1 to both sides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sz="2800" dirty="0" smtClean="0"/>
              <a:t>Simplify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endParaRPr lang="en-US" sz="2800" dirty="0" smtClean="0"/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sz="2800" dirty="0" smtClean="0"/>
              <a:t>Divide both sides by 2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sz="2800" dirty="0" smtClean="0"/>
              <a:t>Simplify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endParaRPr lang="en-US" sz="2800" dirty="0" smtClean="0"/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sz="2800" dirty="0" smtClean="0"/>
              <a:t>Check your answer</a:t>
            </a:r>
            <a:endParaRPr lang="en-US" sz="2000" dirty="0" smtClean="0"/>
          </a:p>
        </p:txBody>
      </p:sp>
      <p:sp>
        <p:nvSpPr>
          <p:cNvPr id="225287" name="Line 7"/>
          <p:cNvSpPr>
            <a:spLocks noChangeShapeType="1"/>
          </p:cNvSpPr>
          <p:nvPr/>
        </p:nvSpPr>
        <p:spPr bwMode="auto">
          <a:xfrm>
            <a:off x="5105400" y="1981200"/>
            <a:ext cx="3276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288" name="CorShape1"/>
          <p:cNvSpPr>
            <a:spLocks/>
          </p:cNvSpPr>
          <p:nvPr>
            <p:custDataLst>
              <p:tags r:id="rId2"/>
            </p:custDataLst>
          </p:nvPr>
        </p:nvSpPr>
        <p:spPr bwMode="auto">
          <a:xfrm rot="10800000">
            <a:off x="8229600" y="5334000"/>
            <a:ext cx="457200" cy="457200"/>
          </a:xfrm>
          <a:custGeom>
            <a:avLst/>
            <a:gdLst>
              <a:gd name="T0" fmla="*/ 388620 w 960"/>
              <a:gd name="T1" fmla="*/ 278296 h 1104"/>
              <a:gd name="T2" fmla="*/ 457200 w 960"/>
              <a:gd name="T3" fmla="*/ 139148 h 1104"/>
              <a:gd name="T4" fmla="*/ 274320 w 960"/>
              <a:gd name="T5" fmla="*/ 0 h 1104"/>
              <a:gd name="T6" fmla="*/ 0 w 960"/>
              <a:gd name="T7" fmla="*/ 377687 h 1104"/>
              <a:gd name="T8" fmla="*/ 0 w 960"/>
              <a:gd name="T9" fmla="*/ 457200 h 1104"/>
              <a:gd name="T10" fmla="*/ 297180 w 960"/>
              <a:gd name="T11" fmla="*/ 139148 h 1104"/>
              <a:gd name="T12" fmla="*/ 388620 w 960"/>
              <a:gd name="T13" fmla="*/ 278296 h 110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960"/>
              <a:gd name="T22" fmla="*/ 0 h 1104"/>
              <a:gd name="T23" fmla="*/ 960 w 960"/>
              <a:gd name="T24" fmla="*/ 1104 h 1104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960" h="1104">
                <a:moveTo>
                  <a:pt x="816" y="672"/>
                </a:moveTo>
                <a:lnTo>
                  <a:pt x="960" y="336"/>
                </a:lnTo>
                <a:lnTo>
                  <a:pt x="576" y="0"/>
                </a:lnTo>
                <a:lnTo>
                  <a:pt x="0" y="912"/>
                </a:lnTo>
                <a:lnTo>
                  <a:pt x="0" y="1104"/>
                </a:lnTo>
                <a:lnTo>
                  <a:pt x="624" y="336"/>
                </a:lnTo>
                <a:lnTo>
                  <a:pt x="816" y="672"/>
                </a:lnTo>
                <a:close/>
              </a:path>
            </a:pathLst>
          </a:custGeom>
          <a:solidFill>
            <a:srgbClr val="00C800"/>
          </a:solidFill>
          <a:ln w="12700">
            <a:noFill/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ea typeface="+mn-ea"/>
            </a:endParaRPr>
          </a:p>
        </p:txBody>
      </p:sp>
      <p:sp>
        <p:nvSpPr>
          <p:cNvPr id="225289" name="Line 9"/>
          <p:cNvSpPr>
            <a:spLocks noChangeShapeType="1"/>
          </p:cNvSpPr>
          <p:nvPr/>
        </p:nvSpPr>
        <p:spPr bwMode="auto">
          <a:xfrm>
            <a:off x="5791200" y="2819400"/>
            <a:ext cx="68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290" name="Line 10"/>
          <p:cNvSpPr>
            <a:spLocks noChangeShapeType="1"/>
          </p:cNvSpPr>
          <p:nvPr/>
        </p:nvSpPr>
        <p:spPr bwMode="auto">
          <a:xfrm>
            <a:off x="7467600" y="2819400"/>
            <a:ext cx="68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custDataLst>
      <p:tags r:id="rId1"/>
    </p:custData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252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252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285" grpId="0" animBg="1"/>
      <p:bldP spid="225287" grpId="0" animBg="1"/>
      <p:bldP spid="225288" grpId="0" animBg="1"/>
      <p:bldP spid="225289" grpId="0" animBg="1"/>
      <p:bldP spid="225290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6" name="Rectangle 8"/>
          <p:cNvSpPr>
            <a:spLocks noChangeArrowheads="1"/>
          </p:cNvSpPr>
          <p:nvPr/>
        </p:nvSpPr>
        <p:spPr bwMode="auto">
          <a:xfrm>
            <a:off x="4724400" y="1219200"/>
            <a:ext cx="41148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7" tIns="44450" rIns="90487" bIns="44450"/>
          <a:lstStyle/>
          <a:p>
            <a:pPr marL="609600" indent="-609600">
              <a:spcBef>
                <a:spcPct val="20000"/>
              </a:spcBef>
              <a:buClr>
                <a:schemeClr val="tx2"/>
              </a:buClr>
              <a:buSzPct val="100000"/>
            </a:pPr>
            <a:r>
              <a:rPr lang="en-US" sz="4400" dirty="0" smtClean="0"/>
              <a:t>   + </a:t>
            </a:r>
            <a:r>
              <a:rPr lang="en-US" sz="4400" dirty="0"/>
              <a:t>4  </a:t>
            </a:r>
            <a:r>
              <a:rPr lang="en-US" sz="4400" dirty="0" smtClean="0"/>
              <a:t>+ </a:t>
            </a:r>
            <a:r>
              <a:rPr lang="en-US" sz="4400" dirty="0"/>
              <a:t>4</a:t>
            </a:r>
          </a:p>
          <a:p>
            <a:pPr marL="609600" indent="-609600">
              <a:spcBef>
                <a:spcPct val="20000"/>
              </a:spcBef>
              <a:buClr>
                <a:schemeClr val="tx2"/>
              </a:buClr>
              <a:buSzPct val="100000"/>
            </a:pPr>
            <a:r>
              <a:rPr lang="en-US" sz="4400" dirty="0"/>
              <a:t> </a:t>
            </a:r>
            <a:r>
              <a:rPr lang="en-US" sz="4400" dirty="0">
                <a:solidFill>
                  <a:schemeClr val="hlink"/>
                </a:solidFill>
              </a:rPr>
              <a:t>   </a:t>
            </a:r>
            <a:r>
              <a:rPr lang="en-US" sz="4400" dirty="0"/>
              <a:t> </a:t>
            </a:r>
            <a:r>
              <a:rPr lang="en-US" sz="4400" dirty="0" smtClean="0"/>
              <a:t>3 </a:t>
            </a:r>
            <a:r>
              <a:rPr lang="en-US" sz="4400" dirty="0"/>
              <a:t>·  </a:t>
            </a:r>
            <a:r>
              <a:rPr lang="en-US" sz="5600" dirty="0"/>
              <a:t>	</a:t>
            </a:r>
            <a:r>
              <a:rPr lang="en-US" sz="4400" dirty="0"/>
              <a:t>	  · 3</a:t>
            </a:r>
          </a:p>
          <a:p>
            <a:pPr marL="609600" indent="-609600">
              <a:spcBef>
                <a:spcPct val="20000"/>
              </a:spcBef>
              <a:buClr>
                <a:schemeClr val="tx2"/>
              </a:buClr>
              <a:buSzPct val="100000"/>
            </a:pPr>
            <a:r>
              <a:rPr lang="en-US" sz="4400" dirty="0">
                <a:solidFill>
                  <a:schemeClr val="hlink"/>
                </a:solidFill>
              </a:rPr>
              <a:t>          x </a:t>
            </a:r>
            <a:r>
              <a:rPr lang="en-US" sz="5600" dirty="0">
                <a:solidFill>
                  <a:schemeClr val="hlink"/>
                </a:solidFill>
              </a:rPr>
              <a:t> </a:t>
            </a:r>
            <a:r>
              <a:rPr lang="en-US" sz="4400" dirty="0">
                <a:solidFill>
                  <a:schemeClr val="hlink"/>
                </a:solidFill>
              </a:rPr>
              <a:t>=  36</a:t>
            </a:r>
          </a:p>
          <a:p>
            <a:pPr marL="609600" indent="-609600">
              <a:spcBef>
                <a:spcPct val="20000"/>
              </a:spcBef>
              <a:buClr>
                <a:schemeClr val="tx2"/>
              </a:buClr>
              <a:buSzPct val="100000"/>
            </a:pPr>
            <a:endParaRPr lang="en-US" sz="4400" dirty="0">
              <a:solidFill>
                <a:schemeClr val="hlink"/>
              </a:solidFill>
            </a:endParaRPr>
          </a:p>
          <a:p>
            <a:pPr marL="609600" indent="-609600">
              <a:spcBef>
                <a:spcPct val="20000"/>
              </a:spcBef>
              <a:buClr>
                <a:schemeClr val="tx2"/>
              </a:buClr>
              <a:buSzPct val="100000"/>
            </a:pPr>
            <a:endParaRPr lang="en-US" sz="2800" dirty="0" smtClean="0">
              <a:solidFill>
                <a:schemeClr val="hlink"/>
              </a:solidFill>
            </a:endParaRPr>
          </a:p>
          <a:p>
            <a:pPr marL="609600" indent="-609600">
              <a:spcBef>
                <a:spcPct val="20000"/>
              </a:spcBef>
              <a:buClr>
                <a:schemeClr val="tx2"/>
              </a:buClr>
              <a:buSzPct val="100000"/>
            </a:pPr>
            <a:endParaRPr lang="en-US" sz="2800" dirty="0">
              <a:solidFill>
                <a:schemeClr val="hlink"/>
              </a:solidFill>
            </a:endParaRPr>
          </a:p>
          <a:p>
            <a:pPr marL="609600" indent="-609600">
              <a:spcBef>
                <a:spcPct val="20000"/>
              </a:spcBef>
              <a:buClr>
                <a:schemeClr val="tx2"/>
              </a:buClr>
              <a:buSzPct val="100000"/>
            </a:pPr>
            <a:r>
              <a:rPr lang="en-US" sz="4000" dirty="0"/>
              <a:t>     12 – 4 = 8</a:t>
            </a:r>
          </a:p>
        </p:txBody>
      </p:sp>
      <p:graphicFrame>
        <p:nvGraphicFramePr>
          <p:cNvPr id="227351" name="Object 23"/>
          <p:cNvGraphicFramePr>
            <a:graphicFrameLocks/>
          </p:cNvGraphicFramePr>
          <p:nvPr/>
        </p:nvGraphicFramePr>
        <p:xfrm>
          <a:off x="6172200" y="1828800"/>
          <a:ext cx="1585913" cy="1427163"/>
        </p:xfrm>
        <a:graphic>
          <a:graphicData uri="http://schemas.openxmlformats.org/presentationml/2006/ole">
            <p:oleObj spid="_x0000_s6146" name="Equation" r:id="rId5" imgW="431640" imgH="393480" progId="">
              <p:embed/>
            </p:oleObj>
          </a:graphicData>
        </a:graphic>
      </p:graphicFrame>
      <p:sp>
        <p:nvSpPr>
          <p:cNvPr id="6150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152400"/>
            <a:ext cx="7772400" cy="1143000"/>
          </a:xfrm>
          <a:noFill/>
        </p:spPr>
        <p:txBody>
          <a:bodyPr/>
          <a:lstStyle/>
          <a:p>
            <a:pPr algn="l"/>
            <a:r>
              <a:rPr lang="en-US" dirty="0" smtClean="0"/>
              <a:t>                    Solve </a:t>
            </a:r>
          </a:p>
        </p:txBody>
      </p:sp>
      <p:graphicFrame>
        <p:nvGraphicFramePr>
          <p:cNvPr id="6147" name="Object 4"/>
          <p:cNvGraphicFramePr>
            <a:graphicFrameLocks/>
          </p:cNvGraphicFramePr>
          <p:nvPr/>
        </p:nvGraphicFramePr>
        <p:xfrm>
          <a:off x="5562600" y="0"/>
          <a:ext cx="2012950" cy="1339850"/>
        </p:xfrm>
        <a:graphic>
          <a:graphicData uri="http://schemas.openxmlformats.org/presentationml/2006/ole">
            <p:oleObj spid="_x0000_s6147" name="Equation" r:id="rId6" imgW="583920" imgH="393480" progId="">
              <p:embed/>
            </p:oleObj>
          </a:graphicData>
        </a:graphic>
      </p:graphicFrame>
      <p:sp>
        <p:nvSpPr>
          <p:cNvPr id="6151" name="Rectangle 9"/>
          <p:cNvSpPr>
            <a:spLocks noChangeArrowheads="1"/>
          </p:cNvSpPr>
          <p:nvPr/>
        </p:nvSpPr>
        <p:spPr bwMode="auto">
          <a:xfrm>
            <a:off x="304800" y="1981200"/>
            <a:ext cx="8534400" cy="396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7" tIns="44450" rIns="90487" bIns="44450"/>
          <a:lstStyle/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100000"/>
            </a:pPr>
            <a:endParaRPr lang="en-US" sz="4000" b="1">
              <a:solidFill>
                <a:schemeClr val="hlink"/>
              </a:solidFill>
            </a:endParaRPr>
          </a:p>
        </p:txBody>
      </p:sp>
      <p:sp>
        <p:nvSpPr>
          <p:cNvPr id="227338" name="Line 10"/>
          <p:cNvSpPr>
            <a:spLocks noChangeShapeType="1"/>
          </p:cNvSpPr>
          <p:nvPr/>
        </p:nvSpPr>
        <p:spPr bwMode="auto">
          <a:xfrm flipH="1">
            <a:off x="7010400" y="381000"/>
            <a:ext cx="0" cy="3657600"/>
          </a:xfrm>
          <a:prstGeom prst="line">
            <a:avLst/>
          </a:prstGeom>
          <a:noFill/>
          <a:ln w="635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7339" name="Rectangle 11"/>
          <p:cNvSpPr>
            <a:spLocks noGrp="1" noChangeArrowheads="1"/>
          </p:cNvSpPr>
          <p:nvPr>
            <p:ph type="body" idx="1"/>
          </p:nvPr>
        </p:nvSpPr>
        <p:spPr>
          <a:xfrm>
            <a:off x="381000" y="457200"/>
            <a:ext cx="3505200" cy="4114800"/>
          </a:xfrm>
          <a:noFill/>
        </p:spPr>
        <p:txBody>
          <a:bodyPr/>
          <a:lstStyle/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en-US" sz="2800" dirty="0" smtClean="0"/>
              <a:t>Draw “the river”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endParaRPr lang="en-US" sz="2800" dirty="0" smtClean="0"/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en-US" sz="2800" dirty="0" smtClean="0"/>
              <a:t>Add 4 to both sides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en-US" sz="2800" dirty="0" smtClean="0"/>
              <a:t>Simplify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endParaRPr lang="en-US" sz="2800" dirty="0" smtClean="0"/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en-US" sz="2800" dirty="0" smtClean="0"/>
              <a:t>Clear the fraction -Multiply both sides by 3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en-US" sz="2800" dirty="0" smtClean="0"/>
              <a:t>Simplify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endParaRPr lang="en-US" sz="2800" dirty="0" smtClean="0"/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endParaRPr lang="en-US" sz="2800" dirty="0" smtClean="0"/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en-US" sz="2800" dirty="0" smtClean="0"/>
              <a:t>Check your answer</a:t>
            </a:r>
          </a:p>
        </p:txBody>
      </p:sp>
      <p:sp>
        <p:nvSpPr>
          <p:cNvPr id="227340" name="Line 12"/>
          <p:cNvSpPr>
            <a:spLocks noChangeShapeType="1"/>
          </p:cNvSpPr>
          <p:nvPr/>
        </p:nvSpPr>
        <p:spPr bwMode="auto">
          <a:xfrm>
            <a:off x="5410200" y="1981200"/>
            <a:ext cx="3276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7341" name="CorShape1"/>
          <p:cNvSpPr>
            <a:spLocks/>
          </p:cNvSpPr>
          <p:nvPr>
            <p:custDataLst>
              <p:tags r:id="rId3"/>
            </p:custDataLst>
          </p:nvPr>
        </p:nvSpPr>
        <p:spPr bwMode="auto">
          <a:xfrm rot="10800000">
            <a:off x="8382000" y="5638800"/>
            <a:ext cx="457200" cy="457200"/>
          </a:xfrm>
          <a:custGeom>
            <a:avLst/>
            <a:gdLst>
              <a:gd name="T0" fmla="*/ 388620 w 960"/>
              <a:gd name="T1" fmla="*/ 278296 h 1104"/>
              <a:gd name="T2" fmla="*/ 457200 w 960"/>
              <a:gd name="T3" fmla="*/ 139148 h 1104"/>
              <a:gd name="T4" fmla="*/ 274320 w 960"/>
              <a:gd name="T5" fmla="*/ 0 h 1104"/>
              <a:gd name="T6" fmla="*/ 0 w 960"/>
              <a:gd name="T7" fmla="*/ 377687 h 1104"/>
              <a:gd name="T8" fmla="*/ 0 w 960"/>
              <a:gd name="T9" fmla="*/ 457200 h 1104"/>
              <a:gd name="T10" fmla="*/ 297180 w 960"/>
              <a:gd name="T11" fmla="*/ 139148 h 1104"/>
              <a:gd name="T12" fmla="*/ 388620 w 960"/>
              <a:gd name="T13" fmla="*/ 278296 h 110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960"/>
              <a:gd name="T22" fmla="*/ 0 h 1104"/>
              <a:gd name="T23" fmla="*/ 960 w 960"/>
              <a:gd name="T24" fmla="*/ 1104 h 1104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960" h="1104">
                <a:moveTo>
                  <a:pt x="816" y="672"/>
                </a:moveTo>
                <a:lnTo>
                  <a:pt x="960" y="336"/>
                </a:lnTo>
                <a:lnTo>
                  <a:pt x="576" y="0"/>
                </a:lnTo>
                <a:lnTo>
                  <a:pt x="0" y="912"/>
                </a:lnTo>
                <a:lnTo>
                  <a:pt x="0" y="1104"/>
                </a:lnTo>
                <a:lnTo>
                  <a:pt x="624" y="336"/>
                </a:lnTo>
                <a:lnTo>
                  <a:pt x="816" y="672"/>
                </a:lnTo>
                <a:close/>
              </a:path>
            </a:pathLst>
          </a:custGeom>
          <a:solidFill>
            <a:srgbClr val="00C800"/>
          </a:solidFill>
          <a:ln w="12700">
            <a:noFill/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ea typeface="+mn-ea"/>
            </a:endParaRPr>
          </a:p>
        </p:txBody>
      </p:sp>
      <p:graphicFrame>
        <p:nvGraphicFramePr>
          <p:cNvPr id="227352" name="Object 24"/>
          <p:cNvGraphicFramePr>
            <a:graphicFrameLocks/>
          </p:cNvGraphicFramePr>
          <p:nvPr/>
        </p:nvGraphicFramePr>
        <p:xfrm>
          <a:off x="5943600" y="4572000"/>
          <a:ext cx="2232025" cy="1339850"/>
        </p:xfrm>
        <a:graphic>
          <a:graphicData uri="http://schemas.openxmlformats.org/presentationml/2006/ole">
            <p:oleObj spid="_x0000_s6148" name="Equation" r:id="rId7" imgW="647640" imgH="393480" progId="">
              <p:embed/>
            </p:oleObj>
          </a:graphicData>
        </a:graphic>
      </p:graphicFrame>
    </p:spTree>
    <p:custDataLst>
      <p:tags r:id="rId2"/>
    </p:custData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273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27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7338" grpId="0" animBg="1"/>
      <p:bldP spid="227340" grpId="0" animBg="1"/>
      <p:bldP spid="22734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0">
          <a:gsLst>
            <a:gs pos="0">
              <a:schemeClr val="bg1">
                <a:gamma/>
                <a:tint val="0"/>
                <a:invGamma/>
              </a:schemeClr>
            </a:gs>
            <a:gs pos="50000">
              <a:schemeClr val="bg1"/>
            </a:gs>
            <a:gs pos="100000">
              <a:schemeClr val="bg1">
                <a:gamma/>
                <a:tint val="0"/>
                <a:invGamma/>
              </a:schemeClr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4" name="Rectangle 8"/>
          <p:cNvSpPr>
            <a:spLocks noChangeArrowheads="1"/>
          </p:cNvSpPr>
          <p:nvPr/>
        </p:nvSpPr>
        <p:spPr bwMode="auto">
          <a:xfrm>
            <a:off x="5257800" y="1752600"/>
            <a:ext cx="41148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7" tIns="44450" rIns="90487" bIns="44450"/>
          <a:lstStyle/>
          <a:p>
            <a:pPr marL="609600" indent="-609600" algn="l">
              <a:spcBef>
                <a:spcPct val="20000"/>
              </a:spcBef>
              <a:buClr>
                <a:schemeClr val="tx2"/>
              </a:buClr>
              <a:buSzPct val="100000"/>
            </a:pPr>
            <a:r>
              <a:rPr lang="en-US" sz="4400" dirty="0"/>
              <a:t>     - 16	  -16</a:t>
            </a:r>
          </a:p>
          <a:p>
            <a:pPr marL="609600" indent="-609600" algn="l">
              <a:spcBef>
                <a:spcPct val="20000"/>
              </a:spcBef>
              <a:buClr>
                <a:schemeClr val="tx2"/>
              </a:buClr>
              <a:buSzPct val="100000"/>
            </a:pPr>
            <a:r>
              <a:rPr lang="en-US" sz="4400" dirty="0"/>
              <a:t> </a:t>
            </a:r>
            <a:r>
              <a:rPr lang="en-US" sz="4400" dirty="0">
                <a:solidFill>
                  <a:schemeClr val="hlink"/>
                </a:solidFill>
              </a:rPr>
              <a:t>r          = -23</a:t>
            </a:r>
          </a:p>
          <a:p>
            <a:pPr marL="609600" indent="-609600" algn="l">
              <a:spcBef>
                <a:spcPct val="20000"/>
              </a:spcBef>
              <a:buClr>
                <a:schemeClr val="tx2"/>
              </a:buClr>
              <a:buSzPct val="100000"/>
            </a:pPr>
            <a:endParaRPr lang="en-US" sz="4400" dirty="0"/>
          </a:p>
          <a:p>
            <a:pPr marL="609600" indent="-609600" algn="l">
              <a:spcBef>
                <a:spcPct val="20000"/>
              </a:spcBef>
              <a:buClr>
                <a:schemeClr val="tx2"/>
              </a:buClr>
              <a:buSzPct val="100000"/>
            </a:pPr>
            <a:r>
              <a:rPr lang="en-US" sz="4400" dirty="0">
                <a:solidFill>
                  <a:schemeClr val="hlink"/>
                </a:solidFill>
              </a:rPr>
              <a:t>-23</a:t>
            </a:r>
            <a:r>
              <a:rPr lang="en-US" sz="4400" dirty="0"/>
              <a:t> + 16 = -7</a:t>
            </a:r>
            <a:endParaRPr lang="en-US" sz="4400" dirty="0">
              <a:cs typeface="Times New Roman" pitchFamily="-105" charset="0"/>
            </a:endParaRPr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066800"/>
            <a:ext cx="8991600" cy="914400"/>
          </a:xfrm>
          <a:noFill/>
        </p:spPr>
        <p:txBody>
          <a:bodyPr/>
          <a:lstStyle/>
          <a:p>
            <a:r>
              <a:rPr lang="en-US" dirty="0" smtClean="0"/>
              <a:t>                       Solve r + 16 = -7</a:t>
            </a:r>
            <a:endParaRPr lang="en-US" sz="4000" dirty="0" smtClean="0">
              <a:solidFill>
                <a:schemeClr val="tx1"/>
              </a:solidFill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304800" y="1981200"/>
            <a:ext cx="8534400" cy="396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7" tIns="44450" rIns="90487" bIns="44450"/>
          <a:lstStyle/>
          <a:p>
            <a:pPr marL="342900" indent="-342900" algn="l">
              <a:spcBef>
                <a:spcPct val="20000"/>
              </a:spcBef>
              <a:buClr>
                <a:schemeClr val="tx2"/>
              </a:buClr>
              <a:buSzPct val="100000"/>
            </a:pPr>
            <a:endParaRPr lang="en-US" sz="4000" b="1">
              <a:solidFill>
                <a:schemeClr val="hlink"/>
              </a:solidFill>
            </a:endParaRPr>
          </a:p>
        </p:txBody>
      </p:sp>
      <p:sp>
        <p:nvSpPr>
          <p:cNvPr id="9221" name="Line 5"/>
          <p:cNvSpPr>
            <a:spLocks noChangeShapeType="1"/>
          </p:cNvSpPr>
          <p:nvPr/>
        </p:nvSpPr>
        <p:spPr bwMode="auto">
          <a:xfrm flipH="1">
            <a:off x="7239000" y="1295400"/>
            <a:ext cx="0" cy="2971800"/>
          </a:xfrm>
          <a:prstGeom prst="line">
            <a:avLst/>
          </a:prstGeom>
          <a:noFill/>
          <a:ln w="635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381000" y="381000"/>
            <a:ext cx="3505200" cy="4114800"/>
          </a:xfrm>
        </p:spPr>
        <p:txBody>
          <a:bodyPr/>
          <a:lstStyle/>
          <a:p>
            <a:pPr marL="609600" indent="-609600">
              <a:buFontTx/>
              <a:buAutoNum type="arabicPeriod"/>
            </a:pPr>
            <a:r>
              <a:rPr lang="en-US" sz="2400" dirty="0" smtClean="0"/>
              <a:t>Draw “the river” to separate the equation into 2 sides</a:t>
            </a:r>
          </a:p>
          <a:p>
            <a:pPr marL="609600" indent="-609600">
              <a:buFontTx/>
              <a:buAutoNum type="arabicPeriod"/>
            </a:pPr>
            <a:endParaRPr lang="en-US" sz="2400" dirty="0" smtClean="0"/>
          </a:p>
          <a:p>
            <a:pPr marL="609600" indent="-609600">
              <a:buFontTx/>
              <a:buAutoNum type="arabicPeriod"/>
            </a:pPr>
            <a:r>
              <a:rPr lang="en-US" sz="2400" dirty="0" smtClean="0"/>
              <a:t>Subtract 16 from both sides</a:t>
            </a:r>
          </a:p>
          <a:p>
            <a:pPr marL="609600" indent="-609600">
              <a:buFontTx/>
              <a:buAutoNum type="arabicPeriod"/>
            </a:pPr>
            <a:endParaRPr lang="en-US" sz="2400" dirty="0" smtClean="0"/>
          </a:p>
          <a:p>
            <a:pPr marL="609600" indent="-609600">
              <a:buFontTx/>
              <a:buAutoNum type="arabicPeriod"/>
            </a:pPr>
            <a:r>
              <a:rPr lang="en-US" sz="2400" dirty="0" smtClean="0"/>
              <a:t>Simplify vertically</a:t>
            </a:r>
          </a:p>
          <a:p>
            <a:pPr marL="609600" indent="-609600">
              <a:buFontTx/>
              <a:buAutoNum type="arabicPeriod"/>
            </a:pPr>
            <a:endParaRPr lang="en-US" sz="2400" dirty="0" smtClean="0"/>
          </a:p>
          <a:p>
            <a:pPr marL="609600" indent="-609600">
              <a:buFontTx/>
              <a:buAutoNum type="arabicPeriod"/>
            </a:pPr>
            <a:r>
              <a:rPr lang="en-US" sz="2400" dirty="0" smtClean="0"/>
              <a:t>Check your answer by substituting your answer back into the problem</a:t>
            </a:r>
          </a:p>
          <a:p>
            <a:pPr marL="609600" indent="-609600">
              <a:buFontTx/>
              <a:buAutoNum type="arabicPeriod"/>
            </a:pPr>
            <a:endParaRPr lang="en-US" sz="2400" dirty="0" smtClean="0"/>
          </a:p>
        </p:txBody>
      </p:sp>
      <p:sp>
        <p:nvSpPr>
          <p:cNvPr id="9225" name="Line 9"/>
          <p:cNvSpPr>
            <a:spLocks noChangeShapeType="1"/>
          </p:cNvSpPr>
          <p:nvPr/>
        </p:nvSpPr>
        <p:spPr bwMode="auto">
          <a:xfrm>
            <a:off x="5181600" y="2514600"/>
            <a:ext cx="3276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26" name="CorShape1"/>
          <p:cNvSpPr>
            <a:spLocks/>
          </p:cNvSpPr>
          <p:nvPr>
            <p:custDataLst>
              <p:tags r:id="rId3"/>
            </p:custDataLst>
          </p:nvPr>
        </p:nvSpPr>
        <p:spPr bwMode="auto">
          <a:xfrm rot="10800000">
            <a:off x="8382000" y="4343400"/>
            <a:ext cx="457200" cy="457200"/>
          </a:xfrm>
          <a:custGeom>
            <a:avLst/>
            <a:gdLst>
              <a:gd name="T0" fmla="*/ 388620 w 960"/>
              <a:gd name="T1" fmla="*/ 278296 h 1104"/>
              <a:gd name="T2" fmla="*/ 457200 w 960"/>
              <a:gd name="T3" fmla="*/ 139148 h 1104"/>
              <a:gd name="T4" fmla="*/ 274320 w 960"/>
              <a:gd name="T5" fmla="*/ 0 h 1104"/>
              <a:gd name="T6" fmla="*/ 0 w 960"/>
              <a:gd name="T7" fmla="*/ 377687 h 1104"/>
              <a:gd name="T8" fmla="*/ 0 w 960"/>
              <a:gd name="T9" fmla="*/ 457200 h 1104"/>
              <a:gd name="T10" fmla="*/ 297180 w 960"/>
              <a:gd name="T11" fmla="*/ 139148 h 1104"/>
              <a:gd name="T12" fmla="*/ 388620 w 960"/>
              <a:gd name="T13" fmla="*/ 278296 h 110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960"/>
              <a:gd name="T22" fmla="*/ 0 h 1104"/>
              <a:gd name="T23" fmla="*/ 960 w 960"/>
              <a:gd name="T24" fmla="*/ 1104 h 1104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960" h="1104">
                <a:moveTo>
                  <a:pt x="816" y="672"/>
                </a:moveTo>
                <a:lnTo>
                  <a:pt x="960" y="336"/>
                </a:lnTo>
                <a:lnTo>
                  <a:pt x="576" y="0"/>
                </a:lnTo>
                <a:lnTo>
                  <a:pt x="0" y="912"/>
                </a:lnTo>
                <a:lnTo>
                  <a:pt x="0" y="1104"/>
                </a:lnTo>
                <a:lnTo>
                  <a:pt x="624" y="336"/>
                </a:lnTo>
                <a:lnTo>
                  <a:pt x="816" y="672"/>
                </a:lnTo>
                <a:close/>
              </a:path>
            </a:pathLst>
          </a:custGeom>
          <a:solidFill>
            <a:srgbClr val="00C800"/>
          </a:solidFill>
          <a:ln w="12700">
            <a:noFill/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ea typeface="+mn-ea"/>
            </a:endParaRPr>
          </a:p>
        </p:txBody>
      </p:sp>
    </p:spTree>
    <p:custDataLst>
      <p:tags r:id="rId2"/>
    </p:custData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1" grpId="0" animBg="1"/>
      <p:bldP spid="9225" grpId="0" animBg="1"/>
      <p:bldP spid="9226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TPQuestion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Solve 3y – 1 = 8 </a:t>
            </a:r>
          </a:p>
        </p:txBody>
      </p:sp>
      <p:graphicFrame>
        <p:nvGraphicFramePr>
          <p:cNvPr id="7170" name="Object 112"/>
          <p:cNvGraphicFramePr>
            <a:graphicFrameLocks/>
          </p:cNvGraphicFramePr>
          <p:nvPr>
            <p:ph sz="half" idx="2"/>
          </p:nvPr>
        </p:nvGraphicFramePr>
        <p:xfrm>
          <a:off x="1981200" y="3111500"/>
          <a:ext cx="388938" cy="1003300"/>
        </p:xfrm>
        <a:graphic>
          <a:graphicData uri="http://schemas.openxmlformats.org/presentationml/2006/ole">
            <p:oleObj spid="_x0000_s7170" name="Equation" r:id="rId7" imgW="152280" imgH="393480" progId="">
              <p:embed/>
            </p:oleObj>
          </a:graphicData>
        </a:graphic>
      </p:graphicFrame>
      <p:sp>
        <p:nvSpPr>
          <p:cNvPr id="7173" name="TPAnswers"/>
          <p:cNvSpPr>
            <a:spLocks noGrp="1" noChangeArrowheads="1"/>
          </p:cNvSpPr>
          <p:nvPr>
            <p:ph type="body" sz="half" idx="1"/>
            <p:custDataLst>
              <p:tags r:id="rId3"/>
            </p:custDataLst>
          </p:nvPr>
        </p:nvSpPr>
        <p:spPr/>
        <p:txBody>
          <a:bodyPr/>
          <a:lstStyle/>
          <a:p>
            <a:pPr marL="609600" indent="-609600">
              <a:buFontTx/>
              <a:buAutoNum type="arabicPeriod"/>
            </a:pPr>
            <a:r>
              <a:rPr lang="en-US" sz="2800" smtClean="0"/>
              <a:t>y = 3</a:t>
            </a:r>
          </a:p>
          <a:p>
            <a:pPr marL="609600" indent="-609600">
              <a:buFontTx/>
              <a:buAutoNum type="arabicPeriod"/>
            </a:pPr>
            <a:r>
              <a:rPr lang="en-US" sz="2800" smtClean="0"/>
              <a:t>y = -3</a:t>
            </a:r>
          </a:p>
          <a:p>
            <a:pPr marL="609600" indent="-609600">
              <a:buFontTx/>
              <a:buAutoNum type="arabicPeriod"/>
            </a:pPr>
            <a:r>
              <a:rPr lang="en-US" sz="2800" smtClean="0"/>
              <a:t>y =</a:t>
            </a:r>
            <a:r>
              <a:rPr lang="en-US" sz="5000" smtClean="0"/>
              <a:t> </a:t>
            </a:r>
          </a:p>
          <a:p>
            <a:pPr marL="609600" indent="-609600">
              <a:buFontTx/>
              <a:buAutoNum type="arabicPeriod"/>
            </a:pPr>
            <a:r>
              <a:rPr lang="en-US" sz="2800" smtClean="0"/>
              <a:t>y = </a:t>
            </a:r>
            <a:r>
              <a:rPr lang="en-US" sz="5000" smtClean="0"/>
              <a:t> </a:t>
            </a:r>
          </a:p>
        </p:txBody>
      </p:sp>
      <p:graphicFrame>
        <p:nvGraphicFramePr>
          <p:cNvPr id="7171" name="Object 118"/>
          <p:cNvGraphicFramePr>
            <a:graphicFrameLocks/>
          </p:cNvGraphicFramePr>
          <p:nvPr/>
        </p:nvGraphicFramePr>
        <p:xfrm>
          <a:off x="1930400" y="4025900"/>
          <a:ext cx="584200" cy="1003300"/>
        </p:xfrm>
        <a:graphic>
          <a:graphicData uri="http://schemas.openxmlformats.org/presentationml/2006/ole">
            <p:oleObj spid="_x0000_s7171" name="Equation" r:id="rId8" imgW="228600" imgH="393480" progId="">
              <p:embed/>
            </p:oleObj>
          </a:graphicData>
        </a:graphic>
      </p:graphicFrame>
      <p:sp>
        <p:nvSpPr>
          <p:cNvPr id="232567" name="CorShape1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82600" y="2109788"/>
            <a:ext cx="254000" cy="254000"/>
          </a:xfrm>
          <a:prstGeom prst="rightArrow">
            <a:avLst>
              <a:gd name="adj1" fmla="val 43981"/>
              <a:gd name="adj2" fmla="val 50810"/>
            </a:avLst>
          </a:prstGeom>
          <a:gradFill rotWithShape="0">
            <a:gsLst>
              <a:gs pos="0">
                <a:srgbClr val="00FF00"/>
              </a:gs>
              <a:gs pos="100000">
                <a:srgbClr val="008000"/>
              </a:gs>
            </a:gsLst>
            <a:lin ang="0" scaled="1"/>
          </a:gradFill>
          <a:ln w="12700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pitchFamily="18" charset="0"/>
              <a:ea typeface="+mn-ea"/>
            </a:endParaRPr>
          </a:p>
        </p:txBody>
      </p:sp>
      <p:grpSp>
        <p:nvGrpSpPr>
          <p:cNvPr id="7175" name="AnswerNow"/>
          <p:cNvGrpSpPr>
            <a:grpSpLocks/>
          </p:cNvGrpSpPr>
          <p:nvPr>
            <p:custDataLst>
              <p:tags r:id="rId5"/>
            </p:custDataLst>
          </p:nvPr>
        </p:nvGrpSpPr>
        <p:grpSpPr bwMode="auto">
          <a:xfrm>
            <a:off x="609600" y="5105400"/>
            <a:ext cx="2794000" cy="825500"/>
            <a:chOff x="2000" y="3720"/>
            <a:chExt cx="1760" cy="520"/>
          </a:xfrm>
        </p:grpSpPr>
        <p:sp>
          <p:nvSpPr>
            <p:cNvPr id="7176" name="ANShape"/>
            <p:cNvSpPr>
              <a:spLocks noChangeArrowheads="1"/>
            </p:cNvSpPr>
            <p:nvPr/>
          </p:nvSpPr>
          <p:spPr bwMode="auto">
            <a:xfrm>
              <a:off x="2000" y="3720"/>
              <a:ext cx="1760" cy="520"/>
            </a:xfrm>
            <a:prstGeom prst="horizontalScroll">
              <a:avLst>
                <a:gd name="adj" fmla="val 12500"/>
              </a:avLst>
            </a:prstGeom>
            <a:solidFill>
              <a:schemeClr val="accent1">
                <a:alpha val="50195"/>
              </a:schemeClr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77" name="ANText"/>
            <p:cNvSpPr txBox="1">
              <a:spLocks noChangeArrowheads="1"/>
            </p:cNvSpPr>
            <p:nvPr/>
          </p:nvSpPr>
          <p:spPr bwMode="auto">
            <a:xfrm>
              <a:off x="2000" y="3720"/>
              <a:ext cx="1760" cy="52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anchor="ctr" anchorCtr="1"/>
            <a:lstStyle/>
            <a:p>
              <a:r>
                <a:rPr lang="en-US" sz="3200">
                  <a:latin typeface="Old English Text MT" pitchFamily="66" charset="0"/>
                </a:rPr>
                <a:t>Answer Now</a:t>
              </a:r>
            </a:p>
          </p:txBody>
        </p:sp>
      </p:grp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25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25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2567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TPQuestion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mtClean="0"/>
              <a:t>        Solve</a:t>
            </a:r>
          </a:p>
        </p:txBody>
      </p:sp>
      <p:graphicFrame>
        <p:nvGraphicFramePr>
          <p:cNvPr id="8194" name="Object 111"/>
          <p:cNvGraphicFramePr>
            <a:graphicFrameLocks/>
          </p:cNvGraphicFramePr>
          <p:nvPr>
            <p:ph sz="half" idx="2"/>
          </p:nvPr>
        </p:nvGraphicFramePr>
        <p:xfrm>
          <a:off x="3981450" y="600075"/>
          <a:ext cx="2190750" cy="1304925"/>
        </p:xfrm>
        <a:graphic>
          <a:graphicData uri="http://schemas.openxmlformats.org/presentationml/2006/ole">
            <p:oleObj spid="_x0000_s8194" name="Equation" r:id="rId7" imgW="660240" imgH="393480" progId="">
              <p:embed/>
            </p:oleObj>
          </a:graphicData>
        </a:graphic>
      </p:graphicFrame>
      <p:sp>
        <p:nvSpPr>
          <p:cNvPr id="234609" name="CorShape1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82600" y="2622550"/>
            <a:ext cx="254000" cy="254000"/>
          </a:xfrm>
          <a:prstGeom prst="rightArrow">
            <a:avLst>
              <a:gd name="adj1" fmla="val 43981"/>
              <a:gd name="adj2" fmla="val 50810"/>
            </a:avLst>
          </a:prstGeom>
          <a:gradFill rotWithShape="0">
            <a:gsLst>
              <a:gs pos="0">
                <a:srgbClr val="00FF00"/>
              </a:gs>
              <a:gs pos="100000">
                <a:srgbClr val="008000"/>
              </a:gs>
            </a:gsLst>
            <a:lin ang="0" scaled="1"/>
          </a:gradFill>
          <a:ln w="12700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pitchFamily="18" charset="0"/>
              <a:ea typeface="+mn-ea"/>
            </a:endParaRPr>
          </a:p>
        </p:txBody>
      </p:sp>
      <p:sp>
        <p:nvSpPr>
          <p:cNvPr id="8197" name="TPAnswers"/>
          <p:cNvSpPr>
            <a:spLocks noGrp="1" noChangeArrowheads="1"/>
          </p:cNvSpPr>
          <p:nvPr>
            <p:ph type="body" sz="half" idx="1"/>
            <p:custDataLst>
              <p:tags r:id="rId4"/>
            </p:custDataLst>
          </p:nvPr>
        </p:nvSpPr>
        <p:spPr/>
        <p:txBody>
          <a:bodyPr/>
          <a:lstStyle/>
          <a:p>
            <a:pPr marL="609600" indent="-609600">
              <a:buFontTx/>
              <a:buAutoNum type="arabicPeriod"/>
            </a:pPr>
            <a:r>
              <a:rPr lang="en-US" sz="2800" smtClean="0"/>
              <a:t>d = -7</a:t>
            </a:r>
          </a:p>
          <a:p>
            <a:pPr marL="609600" indent="-609600">
              <a:buFontTx/>
              <a:buAutoNum type="arabicPeriod"/>
            </a:pPr>
            <a:r>
              <a:rPr lang="en-US" sz="2800" smtClean="0"/>
              <a:t>d = -19</a:t>
            </a:r>
          </a:p>
          <a:p>
            <a:pPr marL="609600" indent="-609600">
              <a:buFontTx/>
              <a:buAutoNum type="arabicPeriod"/>
            </a:pPr>
            <a:r>
              <a:rPr lang="en-US" sz="2800" smtClean="0"/>
              <a:t>d = -17</a:t>
            </a:r>
          </a:p>
          <a:p>
            <a:pPr marL="609600" indent="-609600">
              <a:buFontTx/>
              <a:buAutoNum type="arabicPeriod"/>
            </a:pPr>
            <a:r>
              <a:rPr lang="en-US" sz="2800" smtClean="0"/>
              <a:t>d = 17</a:t>
            </a:r>
          </a:p>
        </p:txBody>
      </p:sp>
      <p:grpSp>
        <p:nvGrpSpPr>
          <p:cNvPr id="8198" name="AnswerNow"/>
          <p:cNvGrpSpPr>
            <a:grpSpLocks/>
          </p:cNvGrpSpPr>
          <p:nvPr>
            <p:custDataLst>
              <p:tags r:id="rId5"/>
            </p:custDataLst>
          </p:nvPr>
        </p:nvGrpSpPr>
        <p:grpSpPr bwMode="auto">
          <a:xfrm>
            <a:off x="609600" y="5105400"/>
            <a:ext cx="2794000" cy="825500"/>
            <a:chOff x="2000" y="3720"/>
            <a:chExt cx="1760" cy="520"/>
          </a:xfrm>
        </p:grpSpPr>
        <p:sp>
          <p:nvSpPr>
            <p:cNvPr id="8199" name="ANShape"/>
            <p:cNvSpPr>
              <a:spLocks noChangeArrowheads="1"/>
            </p:cNvSpPr>
            <p:nvPr/>
          </p:nvSpPr>
          <p:spPr bwMode="auto">
            <a:xfrm>
              <a:off x="2000" y="3720"/>
              <a:ext cx="1760" cy="520"/>
            </a:xfrm>
            <a:prstGeom prst="horizontalScroll">
              <a:avLst>
                <a:gd name="adj" fmla="val 12500"/>
              </a:avLst>
            </a:prstGeom>
            <a:solidFill>
              <a:schemeClr val="accent1">
                <a:alpha val="50195"/>
              </a:schemeClr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0" name="ANText"/>
            <p:cNvSpPr txBox="1">
              <a:spLocks noChangeArrowheads="1"/>
            </p:cNvSpPr>
            <p:nvPr/>
          </p:nvSpPr>
          <p:spPr bwMode="auto">
            <a:xfrm>
              <a:off x="2000" y="3720"/>
              <a:ext cx="1760" cy="52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anchor="ctr" anchorCtr="1"/>
            <a:lstStyle/>
            <a:p>
              <a:r>
                <a:rPr lang="en-US" sz="3200">
                  <a:latin typeface="Old English Text MT" pitchFamily="66" charset="0"/>
                </a:rPr>
                <a:t>Answer Now</a:t>
              </a:r>
            </a:p>
          </p:txBody>
        </p:sp>
      </p:grp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46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46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4609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PQuestion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Solve 5z + 16 = 51 </a:t>
            </a:r>
          </a:p>
        </p:txBody>
      </p:sp>
      <p:sp>
        <p:nvSpPr>
          <p:cNvPr id="238704" name="CorShape1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23838" y="3494088"/>
            <a:ext cx="292100" cy="292100"/>
          </a:xfrm>
          <a:prstGeom prst="rightArrow">
            <a:avLst>
              <a:gd name="adj1" fmla="val 43981"/>
              <a:gd name="adj2" fmla="val 50810"/>
            </a:avLst>
          </a:prstGeom>
          <a:gradFill rotWithShape="0">
            <a:gsLst>
              <a:gs pos="0">
                <a:srgbClr val="00FF00"/>
              </a:gs>
              <a:gs pos="100000">
                <a:srgbClr val="008000"/>
              </a:gs>
            </a:gsLst>
            <a:lin ang="0" scaled="1"/>
          </a:gradFill>
          <a:ln w="12700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pitchFamily="18" charset="0"/>
              <a:ea typeface="+mn-ea"/>
            </a:endParaRPr>
          </a:p>
        </p:txBody>
      </p:sp>
      <p:sp>
        <p:nvSpPr>
          <p:cNvPr id="25604" name="TPAnswers"/>
          <p:cNvSpPr>
            <a:spLocks noGrp="1" noChangeArrowheads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1600200"/>
            <a:ext cx="4114800" cy="4114800"/>
          </a:xfrm>
        </p:spPr>
        <p:txBody>
          <a:bodyPr/>
          <a:lstStyle/>
          <a:p>
            <a:pPr marL="609600" indent="-609600">
              <a:buFontTx/>
              <a:buAutoNum type="arabicPeriod"/>
            </a:pPr>
            <a:r>
              <a:rPr lang="en-US" smtClean="0"/>
              <a:t>z = -35</a:t>
            </a:r>
          </a:p>
          <a:p>
            <a:pPr marL="609600" indent="-609600">
              <a:buFontTx/>
              <a:buAutoNum type="arabicPeriod"/>
            </a:pPr>
            <a:r>
              <a:rPr lang="en-US" smtClean="0"/>
              <a:t>z = -7</a:t>
            </a:r>
          </a:p>
          <a:p>
            <a:pPr marL="609600" indent="-609600">
              <a:buFontTx/>
              <a:buAutoNum type="arabicPeriod"/>
            </a:pPr>
            <a:r>
              <a:rPr lang="en-US" smtClean="0"/>
              <a:t>z = 35</a:t>
            </a:r>
          </a:p>
          <a:p>
            <a:pPr marL="609600" indent="-609600">
              <a:buFontTx/>
              <a:buAutoNum type="arabicPeriod"/>
            </a:pPr>
            <a:r>
              <a:rPr lang="en-US" smtClean="0"/>
              <a:t>z = 7</a:t>
            </a:r>
          </a:p>
        </p:txBody>
      </p:sp>
      <p:grpSp>
        <p:nvGrpSpPr>
          <p:cNvPr id="25605" name="AnswerNow"/>
          <p:cNvGrpSpPr>
            <a:grpSpLocks/>
          </p:cNvGrpSpPr>
          <p:nvPr>
            <p:custDataLst>
              <p:tags r:id="rId4"/>
            </p:custDataLst>
          </p:nvPr>
        </p:nvGrpSpPr>
        <p:grpSpPr bwMode="auto">
          <a:xfrm>
            <a:off x="609600" y="5105400"/>
            <a:ext cx="2794000" cy="825500"/>
            <a:chOff x="2000" y="3720"/>
            <a:chExt cx="1760" cy="520"/>
          </a:xfrm>
        </p:grpSpPr>
        <p:sp>
          <p:nvSpPr>
            <p:cNvPr id="25606" name="ANShape"/>
            <p:cNvSpPr>
              <a:spLocks noChangeArrowheads="1"/>
            </p:cNvSpPr>
            <p:nvPr/>
          </p:nvSpPr>
          <p:spPr bwMode="auto">
            <a:xfrm>
              <a:off x="2000" y="3720"/>
              <a:ext cx="1760" cy="520"/>
            </a:xfrm>
            <a:prstGeom prst="horizontalScroll">
              <a:avLst>
                <a:gd name="adj" fmla="val 12500"/>
              </a:avLst>
            </a:prstGeom>
            <a:solidFill>
              <a:schemeClr val="accent1">
                <a:alpha val="50195"/>
              </a:schemeClr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07" name="ANText"/>
            <p:cNvSpPr txBox="1">
              <a:spLocks noChangeArrowheads="1"/>
            </p:cNvSpPr>
            <p:nvPr/>
          </p:nvSpPr>
          <p:spPr bwMode="auto">
            <a:xfrm>
              <a:off x="2000" y="3720"/>
              <a:ext cx="1760" cy="52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anchor="ctr" anchorCtr="1"/>
            <a:lstStyle/>
            <a:p>
              <a:r>
                <a:rPr lang="en-US" sz="3200">
                  <a:latin typeface="Old English Text MT" pitchFamily="66" charset="0"/>
                </a:rPr>
                <a:t>Answer Now</a:t>
              </a:r>
            </a:p>
          </p:txBody>
        </p:sp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87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87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870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PQuestion"/>
          <p:cNvSpPr>
            <a:spLocks noGrp="1" noChangeArrowheads="1"/>
          </p:cNvSpPr>
          <p:nvPr>
            <p:ph type="title"/>
          </p:nvPr>
        </p:nvSpPr>
        <p:spPr>
          <a:xfrm>
            <a:off x="152400" y="228600"/>
            <a:ext cx="8839200" cy="1676400"/>
          </a:xfrm>
          <a:noFill/>
        </p:spPr>
        <p:txBody>
          <a:bodyPr/>
          <a:lstStyle/>
          <a:p>
            <a:pPr marL="762000" indent="-762000"/>
            <a:r>
              <a:rPr lang="en-US" sz="3600" smtClean="0">
                <a:solidFill>
                  <a:schemeClr val="tx1"/>
                </a:solidFill>
              </a:rPr>
              <a:t> Solve </a:t>
            </a:r>
            <a:r>
              <a:rPr lang="en-US" sz="3600" i="1" smtClean="0">
                <a:solidFill>
                  <a:schemeClr val="tx1"/>
                </a:solidFill>
              </a:rPr>
              <a:t>x</a:t>
            </a:r>
            <a:r>
              <a:rPr lang="en-US" sz="3600" smtClean="0">
                <a:solidFill>
                  <a:schemeClr val="tx1"/>
                </a:solidFill>
              </a:rPr>
              <a:t> + 2 = -3</a:t>
            </a:r>
            <a:br>
              <a:rPr lang="en-US" sz="3600" smtClean="0">
                <a:solidFill>
                  <a:schemeClr val="tx1"/>
                </a:solidFill>
              </a:rPr>
            </a:br>
            <a:r>
              <a:rPr lang="en-US" sz="3600" smtClean="0">
                <a:solidFill>
                  <a:schemeClr val="tx1"/>
                </a:solidFill>
              </a:rPr>
              <a:t>Get the variable by itself.  What is your first step?</a:t>
            </a:r>
          </a:p>
        </p:txBody>
      </p:sp>
      <p:sp>
        <p:nvSpPr>
          <p:cNvPr id="14339" name="TPAnswers"/>
          <p:cNvSpPr>
            <a:spLocks noGrp="1" noChangeArrowheads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304800" y="2044700"/>
            <a:ext cx="5715000" cy="2328863"/>
          </a:xfrm>
          <a:noFill/>
        </p:spPr>
        <p:txBody>
          <a:bodyPr>
            <a:spAutoFit/>
          </a:bodyPr>
          <a:lstStyle/>
          <a:p>
            <a:pPr marL="609600" indent="-609600">
              <a:buFontTx/>
              <a:buAutoNum type="arabicPeriod"/>
            </a:pPr>
            <a:r>
              <a:rPr lang="en-US" smtClean="0"/>
              <a:t>Add 2 to both sides</a:t>
            </a:r>
          </a:p>
          <a:p>
            <a:pPr marL="609600" indent="-609600">
              <a:buFontTx/>
              <a:buAutoNum type="arabicPeriod"/>
            </a:pPr>
            <a:r>
              <a:rPr lang="en-US" smtClean="0"/>
              <a:t>Subtract 2 from both sides</a:t>
            </a:r>
          </a:p>
          <a:p>
            <a:pPr marL="609600" indent="-609600">
              <a:buFontTx/>
              <a:buAutoNum type="arabicPeriod"/>
            </a:pPr>
            <a:r>
              <a:rPr lang="en-US" smtClean="0"/>
              <a:t>Add 3 to both sides</a:t>
            </a:r>
          </a:p>
          <a:p>
            <a:pPr marL="609600" indent="-609600">
              <a:buFontTx/>
              <a:buAutoNum type="arabicPeriod"/>
            </a:pPr>
            <a:r>
              <a:rPr lang="en-US" smtClean="0"/>
              <a:t>Subtract 3 from both sides</a:t>
            </a:r>
          </a:p>
        </p:txBody>
      </p:sp>
      <p:sp>
        <p:nvSpPr>
          <p:cNvPr id="12401" name="CorShape1"/>
          <p:cNvSpPr>
            <a:spLocks/>
          </p:cNvSpPr>
          <p:nvPr>
            <p:custDataLst>
              <p:tags r:id="rId4"/>
            </p:custDataLst>
          </p:nvPr>
        </p:nvSpPr>
        <p:spPr bwMode="auto">
          <a:xfrm rot="10800000">
            <a:off x="71438" y="2770188"/>
            <a:ext cx="292100" cy="292100"/>
          </a:xfrm>
          <a:custGeom>
            <a:avLst/>
            <a:gdLst>
              <a:gd name="T0" fmla="*/ 248285 w 960"/>
              <a:gd name="T1" fmla="*/ 177800 h 1104"/>
              <a:gd name="T2" fmla="*/ 292100 w 960"/>
              <a:gd name="T3" fmla="*/ 88900 h 1104"/>
              <a:gd name="T4" fmla="*/ 175260 w 960"/>
              <a:gd name="T5" fmla="*/ 0 h 1104"/>
              <a:gd name="T6" fmla="*/ 0 w 960"/>
              <a:gd name="T7" fmla="*/ 241300 h 1104"/>
              <a:gd name="T8" fmla="*/ 0 w 960"/>
              <a:gd name="T9" fmla="*/ 292100 h 1104"/>
              <a:gd name="T10" fmla="*/ 189865 w 960"/>
              <a:gd name="T11" fmla="*/ 88900 h 1104"/>
              <a:gd name="T12" fmla="*/ 248285 w 960"/>
              <a:gd name="T13" fmla="*/ 177800 h 110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960"/>
              <a:gd name="T22" fmla="*/ 0 h 1104"/>
              <a:gd name="T23" fmla="*/ 960 w 960"/>
              <a:gd name="T24" fmla="*/ 1104 h 1104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960" h="1104">
                <a:moveTo>
                  <a:pt x="816" y="672"/>
                </a:moveTo>
                <a:lnTo>
                  <a:pt x="960" y="336"/>
                </a:lnTo>
                <a:lnTo>
                  <a:pt x="576" y="0"/>
                </a:lnTo>
                <a:lnTo>
                  <a:pt x="0" y="912"/>
                </a:lnTo>
                <a:lnTo>
                  <a:pt x="0" y="1104"/>
                </a:lnTo>
                <a:lnTo>
                  <a:pt x="624" y="336"/>
                </a:lnTo>
                <a:lnTo>
                  <a:pt x="816" y="672"/>
                </a:lnTo>
                <a:close/>
              </a:path>
            </a:pathLst>
          </a:custGeom>
          <a:solidFill>
            <a:srgbClr val="00C800"/>
          </a:solidFill>
          <a:ln w="12700">
            <a:noFill/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ea typeface="+mn-ea"/>
            </a:endParaRPr>
          </a:p>
        </p:txBody>
      </p:sp>
      <p:grpSp>
        <p:nvGrpSpPr>
          <p:cNvPr id="14341" name="AnswerNow"/>
          <p:cNvGrpSpPr>
            <a:grpSpLocks/>
          </p:cNvGrpSpPr>
          <p:nvPr>
            <p:custDataLst>
              <p:tags r:id="rId5"/>
            </p:custDataLst>
          </p:nvPr>
        </p:nvGrpSpPr>
        <p:grpSpPr bwMode="auto">
          <a:xfrm>
            <a:off x="1447800" y="4876800"/>
            <a:ext cx="2222500" cy="444500"/>
            <a:chOff x="2180" y="3960"/>
            <a:chExt cx="1400" cy="280"/>
          </a:xfrm>
        </p:grpSpPr>
        <p:sp>
          <p:nvSpPr>
            <p:cNvPr id="14342" name="ANShape"/>
            <p:cNvSpPr>
              <a:spLocks noChangeArrowheads="1"/>
            </p:cNvSpPr>
            <p:nvPr/>
          </p:nvSpPr>
          <p:spPr bwMode="auto">
            <a:xfrm>
              <a:off x="2180" y="3960"/>
              <a:ext cx="1400" cy="280"/>
            </a:xfrm>
            <a:prstGeom prst="ellipse">
              <a:avLst/>
            </a:prstGeom>
            <a:solidFill>
              <a:schemeClr val="accent1">
                <a:alpha val="50195"/>
              </a:schemeClr>
            </a:solidFill>
            <a:ln w="25400" cap="rnd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43" name="ANText"/>
            <p:cNvSpPr txBox="1">
              <a:spLocks noChangeArrowheads="1"/>
            </p:cNvSpPr>
            <p:nvPr/>
          </p:nvSpPr>
          <p:spPr bwMode="auto">
            <a:xfrm>
              <a:off x="2180" y="3960"/>
              <a:ext cx="1400" cy="28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anchor="ctr" anchorCtr="1"/>
            <a:lstStyle/>
            <a:p>
              <a:r>
                <a:rPr lang="en-US" sz="2000">
                  <a:latin typeface="Broadway" pitchFamily="82" charset="0"/>
                </a:rPr>
                <a:t>Answer Now</a:t>
              </a:r>
            </a:p>
          </p:txBody>
        </p:sp>
      </p:grpSp>
    </p:spTree>
    <p:custDataLst>
      <p:tags r:id="rId2"/>
    </p:custData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4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4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0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0">
          <a:gsLst>
            <a:gs pos="0">
              <a:schemeClr val="bg1">
                <a:gamma/>
                <a:tint val="0"/>
                <a:invGamma/>
              </a:schemeClr>
            </a:gs>
            <a:gs pos="50000">
              <a:schemeClr val="bg1"/>
            </a:gs>
            <a:gs pos="100000">
              <a:schemeClr val="bg1">
                <a:gamma/>
                <a:tint val="0"/>
                <a:invGamma/>
              </a:schemeClr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762000"/>
          </a:xfrm>
          <a:noFill/>
        </p:spPr>
        <p:txBody>
          <a:bodyPr/>
          <a:lstStyle/>
          <a:p>
            <a:r>
              <a:rPr lang="en-US" dirty="0" smtClean="0"/>
              <a:t>                      Solve </a:t>
            </a:r>
            <a:r>
              <a:rPr lang="en-US" i="1" dirty="0" smtClean="0"/>
              <a:t>x</a:t>
            </a:r>
            <a:r>
              <a:rPr lang="en-US" dirty="0" smtClean="0"/>
              <a:t> + 2 = -3</a:t>
            </a:r>
          </a:p>
        </p:txBody>
      </p:sp>
      <p:sp>
        <p:nvSpPr>
          <p:cNvPr id="58373" name="Rectangle 5"/>
          <p:cNvSpPr>
            <a:spLocks noChangeArrowheads="1"/>
          </p:cNvSpPr>
          <p:nvPr/>
        </p:nvSpPr>
        <p:spPr bwMode="auto">
          <a:xfrm>
            <a:off x="5334000" y="1066800"/>
            <a:ext cx="38100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7" tIns="44450" rIns="90487" bIns="44450"/>
          <a:lstStyle/>
          <a:p>
            <a:pPr marL="609600" indent="-609600" algn="l">
              <a:spcBef>
                <a:spcPct val="20000"/>
              </a:spcBef>
              <a:buClr>
                <a:schemeClr val="tx2"/>
              </a:buClr>
              <a:buSzPct val="100000"/>
            </a:pPr>
            <a:r>
              <a:rPr lang="en-US" sz="4400" dirty="0"/>
              <a:t>      - 2	 - 2</a:t>
            </a:r>
          </a:p>
          <a:p>
            <a:pPr marL="609600" indent="-609600" algn="l">
              <a:spcBef>
                <a:spcPct val="20000"/>
              </a:spcBef>
              <a:buClr>
                <a:schemeClr val="tx2"/>
              </a:buClr>
              <a:buSzPct val="100000"/>
            </a:pPr>
            <a:r>
              <a:rPr lang="en-US" sz="4400" dirty="0"/>
              <a:t>   </a:t>
            </a:r>
            <a:r>
              <a:rPr lang="en-US" sz="4400" dirty="0">
                <a:solidFill>
                  <a:schemeClr val="hlink"/>
                </a:solidFill>
              </a:rPr>
              <a:t>x       = -5</a:t>
            </a:r>
          </a:p>
          <a:p>
            <a:pPr marL="609600" indent="-609600" algn="l">
              <a:spcBef>
                <a:spcPct val="20000"/>
              </a:spcBef>
              <a:buClr>
                <a:schemeClr val="tx2"/>
              </a:buClr>
              <a:buSzPct val="100000"/>
            </a:pPr>
            <a:endParaRPr lang="en-US" sz="4400" dirty="0"/>
          </a:p>
          <a:p>
            <a:pPr marL="609600" indent="-609600" algn="l">
              <a:spcBef>
                <a:spcPct val="20000"/>
              </a:spcBef>
              <a:buClr>
                <a:schemeClr val="tx2"/>
              </a:buClr>
              <a:buSzPct val="100000"/>
            </a:pPr>
            <a:r>
              <a:rPr lang="en-US" sz="4400" dirty="0">
                <a:solidFill>
                  <a:schemeClr val="hlink"/>
                </a:solidFill>
              </a:rPr>
              <a:t>  -5</a:t>
            </a:r>
            <a:r>
              <a:rPr lang="en-US" sz="4400" dirty="0"/>
              <a:t> + 2 = -3</a:t>
            </a:r>
            <a:endParaRPr lang="en-US" sz="4400" dirty="0">
              <a:cs typeface="Times New Roman" pitchFamily="-105" charset="0"/>
            </a:endParaRPr>
          </a:p>
        </p:txBody>
      </p:sp>
      <p:sp>
        <p:nvSpPr>
          <p:cNvPr id="58375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304800" y="152400"/>
            <a:ext cx="3505200" cy="4114800"/>
          </a:xfrm>
          <a:noFill/>
        </p:spPr>
        <p:txBody>
          <a:bodyPr/>
          <a:lstStyle/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sz="2400" dirty="0" smtClean="0"/>
              <a:t>Draw “the river” to separate the equation into 2 sides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endParaRPr lang="en-US" sz="2400" dirty="0" smtClean="0"/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sz="2400" dirty="0" smtClean="0"/>
              <a:t>Subtract 2 from both sides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endParaRPr lang="en-US" sz="2400" dirty="0" smtClean="0"/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sz="2400" dirty="0" smtClean="0"/>
              <a:t>Simplify vertically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endParaRPr lang="en-US" sz="2400" dirty="0" smtClean="0"/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sz="2400" dirty="0" smtClean="0"/>
              <a:t>Check your answer by substituting your answer back into the problem</a:t>
            </a:r>
            <a:endParaRPr lang="en-US" sz="1800" dirty="0" smtClean="0"/>
          </a:p>
        </p:txBody>
      </p:sp>
      <p:sp>
        <p:nvSpPr>
          <p:cNvPr id="58376" name="Line 8"/>
          <p:cNvSpPr>
            <a:spLocks noChangeShapeType="1"/>
          </p:cNvSpPr>
          <p:nvPr/>
        </p:nvSpPr>
        <p:spPr bwMode="auto">
          <a:xfrm flipH="1">
            <a:off x="7086600" y="457200"/>
            <a:ext cx="0" cy="2971800"/>
          </a:xfrm>
          <a:prstGeom prst="line">
            <a:avLst/>
          </a:prstGeom>
          <a:noFill/>
          <a:ln w="635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8377" name="Line 9"/>
          <p:cNvSpPr>
            <a:spLocks noChangeShapeType="1"/>
          </p:cNvSpPr>
          <p:nvPr/>
        </p:nvSpPr>
        <p:spPr bwMode="auto">
          <a:xfrm>
            <a:off x="5029200" y="1905000"/>
            <a:ext cx="3276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8378" name="CorShape1"/>
          <p:cNvSpPr>
            <a:spLocks/>
          </p:cNvSpPr>
          <p:nvPr>
            <p:custDataLst>
              <p:tags r:id="rId3"/>
            </p:custDataLst>
          </p:nvPr>
        </p:nvSpPr>
        <p:spPr bwMode="auto">
          <a:xfrm rot="10800000">
            <a:off x="8229600" y="3581400"/>
            <a:ext cx="457200" cy="457200"/>
          </a:xfrm>
          <a:custGeom>
            <a:avLst/>
            <a:gdLst>
              <a:gd name="T0" fmla="*/ 388620 w 960"/>
              <a:gd name="T1" fmla="*/ 278296 h 1104"/>
              <a:gd name="T2" fmla="*/ 457200 w 960"/>
              <a:gd name="T3" fmla="*/ 139148 h 1104"/>
              <a:gd name="T4" fmla="*/ 274320 w 960"/>
              <a:gd name="T5" fmla="*/ 0 h 1104"/>
              <a:gd name="T6" fmla="*/ 0 w 960"/>
              <a:gd name="T7" fmla="*/ 377687 h 1104"/>
              <a:gd name="T8" fmla="*/ 0 w 960"/>
              <a:gd name="T9" fmla="*/ 457200 h 1104"/>
              <a:gd name="T10" fmla="*/ 297180 w 960"/>
              <a:gd name="T11" fmla="*/ 139148 h 1104"/>
              <a:gd name="T12" fmla="*/ 388620 w 960"/>
              <a:gd name="T13" fmla="*/ 278296 h 110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960"/>
              <a:gd name="T22" fmla="*/ 0 h 1104"/>
              <a:gd name="T23" fmla="*/ 960 w 960"/>
              <a:gd name="T24" fmla="*/ 1104 h 1104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960" h="1104">
                <a:moveTo>
                  <a:pt x="816" y="672"/>
                </a:moveTo>
                <a:lnTo>
                  <a:pt x="960" y="336"/>
                </a:lnTo>
                <a:lnTo>
                  <a:pt x="576" y="0"/>
                </a:lnTo>
                <a:lnTo>
                  <a:pt x="0" y="912"/>
                </a:lnTo>
                <a:lnTo>
                  <a:pt x="0" y="1104"/>
                </a:lnTo>
                <a:lnTo>
                  <a:pt x="624" y="336"/>
                </a:lnTo>
                <a:lnTo>
                  <a:pt x="816" y="672"/>
                </a:lnTo>
                <a:close/>
              </a:path>
            </a:pathLst>
          </a:custGeom>
          <a:solidFill>
            <a:srgbClr val="00C800"/>
          </a:solidFill>
          <a:ln w="12700">
            <a:noFill/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ea typeface="+mn-ea"/>
            </a:endParaRPr>
          </a:p>
        </p:txBody>
      </p:sp>
      <p:sp>
        <p:nvSpPr>
          <p:cNvPr id="58379" name="Rectangle 11"/>
          <p:cNvSpPr>
            <a:spLocks noChangeArrowheads="1"/>
          </p:cNvSpPr>
          <p:nvPr/>
        </p:nvSpPr>
        <p:spPr bwMode="auto">
          <a:xfrm>
            <a:off x="304800" y="5181600"/>
            <a:ext cx="8534400" cy="116955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000" b="1" dirty="0">
                <a:ln w="12700">
                  <a:solidFill>
                    <a:srgbClr val="FF0000"/>
                  </a:solidFill>
                </a:ln>
                <a:solidFill>
                  <a:srgbClr val="00B0F0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</a:rPr>
              <a:t>Be sure to check your work!! </a:t>
            </a:r>
          </a:p>
          <a:p>
            <a:r>
              <a:rPr lang="en-US" sz="3000" b="1" dirty="0">
                <a:ln>
                  <a:solidFill>
                    <a:schemeClr val="tx1"/>
                  </a:solidFill>
                </a:ln>
                <a:solidFill>
                  <a:schemeClr val="accent6">
                    <a:lumMod val="60000"/>
                    <a:lumOff val="40000"/>
                  </a:schemeClr>
                </a:solidFill>
              </a:rPr>
              <a:t>There is no reason why you should miss a problem!</a:t>
            </a:r>
          </a:p>
        </p:txBody>
      </p:sp>
    </p:spTree>
    <p:custDataLst>
      <p:tags r:id="rId2"/>
    </p:custData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83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83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6" grpId="0" animBg="1"/>
      <p:bldP spid="58377" grpId="0" animBg="1"/>
      <p:bldP spid="5837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PQuestion"/>
          <p:cNvSpPr>
            <a:spLocks noGrp="1" noChangeArrowheads="1"/>
          </p:cNvSpPr>
          <p:nvPr>
            <p:ph type="title"/>
          </p:nvPr>
        </p:nvSpPr>
        <p:spPr>
          <a:xfrm>
            <a:off x="685800" y="762000"/>
            <a:ext cx="7772400" cy="838200"/>
          </a:xfrm>
          <a:noFill/>
        </p:spPr>
        <p:txBody>
          <a:bodyPr/>
          <a:lstStyle/>
          <a:p>
            <a:r>
              <a:rPr lang="en-US" smtClean="0"/>
              <a:t>Solve  8 = </a:t>
            </a:r>
            <a:r>
              <a:rPr lang="en-US" i="1" smtClean="0"/>
              <a:t>m</a:t>
            </a:r>
            <a:r>
              <a:rPr lang="en-US" smtClean="0"/>
              <a:t> - 3</a:t>
            </a:r>
          </a:p>
        </p:txBody>
      </p:sp>
      <p:sp>
        <p:nvSpPr>
          <p:cNvPr id="16387" name="TPAnswers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685800" y="1752600"/>
            <a:ext cx="7924800" cy="3429000"/>
          </a:xfrm>
          <a:noFill/>
        </p:spPr>
        <p:txBody>
          <a:bodyPr/>
          <a:lstStyle/>
          <a:p>
            <a:pPr marL="609600" indent="-609600">
              <a:buFontTx/>
              <a:buAutoNum type="arabicPeriod"/>
            </a:pPr>
            <a:r>
              <a:rPr lang="en-US" sz="4000" smtClean="0"/>
              <a:t>m = 5</a:t>
            </a:r>
          </a:p>
          <a:p>
            <a:pPr marL="609600" indent="-609600">
              <a:buFontTx/>
              <a:buAutoNum type="arabicPeriod"/>
            </a:pPr>
            <a:r>
              <a:rPr lang="en-US" sz="4000" smtClean="0"/>
              <a:t>m = 11</a:t>
            </a:r>
          </a:p>
          <a:p>
            <a:pPr marL="609600" indent="-609600">
              <a:buFontTx/>
              <a:buAutoNum type="arabicPeriod"/>
            </a:pPr>
            <a:r>
              <a:rPr lang="en-US" sz="4000" smtClean="0"/>
              <a:t>m = 24</a:t>
            </a:r>
          </a:p>
          <a:p>
            <a:pPr marL="609600" indent="-609600">
              <a:buFontTx/>
              <a:buAutoNum type="arabicPeriod"/>
            </a:pPr>
            <a:r>
              <a:rPr lang="en-US" sz="4000" smtClean="0"/>
              <a:t>m = 8/3</a:t>
            </a:r>
          </a:p>
        </p:txBody>
      </p:sp>
      <p:sp>
        <p:nvSpPr>
          <p:cNvPr id="61552" name="CorShape1"/>
          <p:cNvSpPr>
            <a:spLocks/>
          </p:cNvSpPr>
          <p:nvPr>
            <p:custDataLst>
              <p:tags r:id="rId3"/>
            </p:custDataLst>
          </p:nvPr>
        </p:nvSpPr>
        <p:spPr bwMode="auto">
          <a:xfrm rot="10800000">
            <a:off x="390525" y="2651125"/>
            <a:ext cx="368300" cy="368300"/>
          </a:xfrm>
          <a:custGeom>
            <a:avLst/>
            <a:gdLst>
              <a:gd name="T0" fmla="*/ 313055 w 960"/>
              <a:gd name="T1" fmla="*/ 224183 h 1104"/>
              <a:gd name="T2" fmla="*/ 368300 w 960"/>
              <a:gd name="T3" fmla="*/ 112091 h 1104"/>
              <a:gd name="T4" fmla="*/ 220980 w 960"/>
              <a:gd name="T5" fmla="*/ 0 h 1104"/>
              <a:gd name="T6" fmla="*/ 0 w 960"/>
              <a:gd name="T7" fmla="*/ 304248 h 1104"/>
              <a:gd name="T8" fmla="*/ 0 w 960"/>
              <a:gd name="T9" fmla="*/ 368300 h 1104"/>
              <a:gd name="T10" fmla="*/ 239395 w 960"/>
              <a:gd name="T11" fmla="*/ 112091 h 1104"/>
              <a:gd name="T12" fmla="*/ 313055 w 960"/>
              <a:gd name="T13" fmla="*/ 224183 h 110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960"/>
              <a:gd name="T22" fmla="*/ 0 h 1104"/>
              <a:gd name="T23" fmla="*/ 960 w 960"/>
              <a:gd name="T24" fmla="*/ 1104 h 1104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960" h="1104">
                <a:moveTo>
                  <a:pt x="816" y="672"/>
                </a:moveTo>
                <a:lnTo>
                  <a:pt x="960" y="336"/>
                </a:lnTo>
                <a:lnTo>
                  <a:pt x="576" y="0"/>
                </a:lnTo>
                <a:lnTo>
                  <a:pt x="0" y="912"/>
                </a:lnTo>
                <a:lnTo>
                  <a:pt x="0" y="1104"/>
                </a:lnTo>
                <a:lnTo>
                  <a:pt x="624" y="336"/>
                </a:lnTo>
                <a:lnTo>
                  <a:pt x="816" y="672"/>
                </a:lnTo>
                <a:close/>
              </a:path>
            </a:pathLst>
          </a:custGeom>
          <a:solidFill>
            <a:srgbClr val="00C800"/>
          </a:solidFill>
          <a:ln w="12700">
            <a:noFill/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ea typeface="+mn-ea"/>
            </a:endParaRPr>
          </a:p>
        </p:txBody>
      </p:sp>
      <p:grpSp>
        <p:nvGrpSpPr>
          <p:cNvPr id="16389" name="AnswerNow"/>
          <p:cNvGrpSpPr>
            <a:grpSpLocks/>
          </p:cNvGrpSpPr>
          <p:nvPr>
            <p:custDataLst>
              <p:tags r:id="rId4"/>
            </p:custDataLst>
          </p:nvPr>
        </p:nvGrpSpPr>
        <p:grpSpPr bwMode="auto">
          <a:xfrm>
            <a:off x="1447800" y="4876800"/>
            <a:ext cx="2222500" cy="444500"/>
            <a:chOff x="2180" y="3960"/>
            <a:chExt cx="1400" cy="280"/>
          </a:xfrm>
        </p:grpSpPr>
        <p:sp>
          <p:nvSpPr>
            <p:cNvPr id="16390" name="ANShape"/>
            <p:cNvSpPr>
              <a:spLocks noChangeArrowheads="1"/>
            </p:cNvSpPr>
            <p:nvPr/>
          </p:nvSpPr>
          <p:spPr bwMode="auto">
            <a:xfrm>
              <a:off x="2180" y="3960"/>
              <a:ext cx="1400" cy="280"/>
            </a:xfrm>
            <a:prstGeom prst="ellipse">
              <a:avLst/>
            </a:prstGeom>
            <a:solidFill>
              <a:schemeClr val="accent1">
                <a:alpha val="50195"/>
              </a:schemeClr>
            </a:solidFill>
            <a:ln w="25400" cap="rnd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391" name="ANText"/>
            <p:cNvSpPr txBox="1">
              <a:spLocks noChangeArrowheads="1"/>
            </p:cNvSpPr>
            <p:nvPr/>
          </p:nvSpPr>
          <p:spPr bwMode="auto">
            <a:xfrm>
              <a:off x="2180" y="3960"/>
              <a:ext cx="1400" cy="28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anchor="ctr" anchorCtr="1"/>
            <a:lstStyle/>
            <a:p>
              <a:r>
                <a:rPr lang="en-US" sz="2000">
                  <a:latin typeface="Broadway" pitchFamily="82" charset="0"/>
                </a:rPr>
                <a:t>Answer Now</a:t>
              </a:r>
            </a:p>
          </p:txBody>
        </p:sp>
      </p:grpSp>
    </p:spTree>
    <p:custDataLst>
      <p:tags r:id="rId1"/>
    </p:custDataLst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5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5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5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0">
          <a:gsLst>
            <a:gs pos="0">
              <a:schemeClr val="bg1">
                <a:gamma/>
                <a:tint val="0"/>
                <a:invGamma/>
              </a:schemeClr>
            </a:gs>
            <a:gs pos="50000">
              <a:schemeClr val="bg1"/>
            </a:gs>
            <a:gs pos="100000">
              <a:schemeClr val="bg1">
                <a:gamma/>
                <a:tint val="0"/>
                <a:invGamma/>
              </a:schemeClr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848600" cy="838200"/>
          </a:xfrm>
          <a:noFill/>
        </p:spPr>
        <p:txBody>
          <a:bodyPr/>
          <a:lstStyle/>
          <a:p>
            <a:r>
              <a:rPr lang="en-US" sz="4000" smtClean="0"/>
              <a:t>When solving equations, we want to eliminate double signs.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143000"/>
            <a:ext cx="8077200" cy="4357688"/>
          </a:xfrm>
          <a:noFill/>
        </p:spPr>
        <p:txBody>
          <a:bodyPr>
            <a:spAutoFit/>
          </a:bodyPr>
          <a:lstStyle/>
          <a:p>
            <a:pPr marL="609600" indent="-609600" algn="ctr">
              <a:buFontTx/>
              <a:buNone/>
            </a:pPr>
            <a:r>
              <a:rPr lang="en-US" sz="4000" smtClean="0"/>
              <a:t>y </a:t>
            </a:r>
            <a:r>
              <a:rPr lang="en-US" sz="4000" b="1" smtClean="0">
                <a:solidFill>
                  <a:schemeClr val="hlink"/>
                </a:solidFill>
              </a:rPr>
              <a:t>+</a:t>
            </a:r>
            <a:r>
              <a:rPr lang="en-US" sz="4000" smtClean="0"/>
              <a:t> (</a:t>
            </a:r>
            <a:r>
              <a:rPr lang="en-US" sz="4000" b="1" smtClean="0">
                <a:solidFill>
                  <a:schemeClr val="hlink"/>
                </a:solidFill>
              </a:rPr>
              <a:t>-</a:t>
            </a:r>
            <a:r>
              <a:rPr lang="en-US" sz="4000" smtClean="0"/>
              <a:t>3) = 8 </a:t>
            </a:r>
          </a:p>
          <a:p>
            <a:pPr marL="609600" indent="-609600" algn="ctr">
              <a:buFontTx/>
              <a:buNone/>
            </a:pPr>
            <a:r>
              <a:rPr lang="en-US" sz="4000" smtClean="0"/>
              <a:t>is rewritten as </a:t>
            </a:r>
          </a:p>
          <a:p>
            <a:pPr marL="609600" indent="-609600" algn="ctr">
              <a:buFontTx/>
              <a:buNone/>
            </a:pPr>
            <a:r>
              <a:rPr lang="en-US" sz="4000" smtClean="0"/>
              <a:t>y </a:t>
            </a:r>
            <a:r>
              <a:rPr lang="en-US" sz="4000" b="1" smtClean="0">
                <a:solidFill>
                  <a:schemeClr val="hlink"/>
                </a:solidFill>
              </a:rPr>
              <a:t>–</a:t>
            </a:r>
            <a:r>
              <a:rPr lang="en-US" sz="4000" smtClean="0"/>
              <a:t> 3 = 8</a:t>
            </a:r>
          </a:p>
          <a:p>
            <a:pPr marL="609600" indent="-609600" algn="ctr">
              <a:buFontTx/>
              <a:buNone/>
            </a:pPr>
            <a:r>
              <a:rPr lang="en-US" sz="4000" smtClean="0"/>
              <a:t>p </a:t>
            </a:r>
            <a:r>
              <a:rPr lang="en-US" sz="4000" b="1" smtClean="0">
                <a:solidFill>
                  <a:schemeClr val="hlink"/>
                </a:solidFill>
              </a:rPr>
              <a:t>–</a:t>
            </a:r>
            <a:r>
              <a:rPr lang="en-US" sz="4000" smtClean="0"/>
              <a:t> (</a:t>
            </a:r>
            <a:r>
              <a:rPr lang="en-US" sz="4000" b="1" smtClean="0">
                <a:solidFill>
                  <a:schemeClr val="hlink"/>
                </a:solidFill>
              </a:rPr>
              <a:t>-</a:t>
            </a:r>
            <a:r>
              <a:rPr lang="en-US" sz="4000" smtClean="0"/>
              <a:t>5) = 6 </a:t>
            </a:r>
          </a:p>
          <a:p>
            <a:pPr marL="609600" indent="-609600" algn="ctr">
              <a:buFontTx/>
              <a:buNone/>
            </a:pPr>
            <a:r>
              <a:rPr lang="en-US" sz="4000" smtClean="0"/>
              <a:t>is rewritten as</a:t>
            </a:r>
          </a:p>
          <a:p>
            <a:pPr marL="609600" indent="-609600" algn="ctr">
              <a:buFontTx/>
              <a:buNone/>
            </a:pPr>
            <a:r>
              <a:rPr lang="en-US" sz="4000" smtClean="0"/>
              <a:t>p </a:t>
            </a:r>
            <a:r>
              <a:rPr lang="en-US" sz="4000" b="1" smtClean="0">
                <a:solidFill>
                  <a:schemeClr val="hlink"/>
                </a:solidFill>
              </a:rPr>
              <a:t>+</a:t>
            </a:r>
            <a:r>
              <a:rPr lang="en-US" sz="4000" smtClean="0"/>
              <a:t> 5 = 6</a:t>
            </a:r>
          </a:p>
        </p:txBody>
      </p:sp>
      <p:sp>
        <p:nvSpPr>
          <p:cNvPr id="68612" name="Rectangle 4"/>
          <p:cNvSpPr>
            <a:spLocks noChangeArrowheads="1"/>
          </p:cNvSpPr>
          <p:nvPr/>
        </p:nvSpPr>
        <p:spPr bwMode="auto">
          <a:xfrm>
            <a:off x="304800" y="5654675"/>
            <a:ext cx="8382000" cy="8223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As a general rule, replace </a:t>
            </a:r>
            <a:r>
              <a:rPr lang="en-US" b="1"/>
              <a:t>“+ (-  )”</a:t>
            </a:r>
            <a:r>
              <a:rPr lang="en-US"/>
              <a:t> with </a:t>
            </a:r>
            <a:r>
              <a:rPr lang="en-US" b="1"/>
              <a:t>“–” </a:t>
            </a:r>
            <a:r>
              <a:rPr lang="en-US"/>
              <a:t>and </a:t>
            </a:r>
            <a:r>
              <a:rPr lang="en-US" b="1"/>
              <a:t>“– (-  )”</a:t>
            </a:r>
            <a:r>
              <a:rPr lang="en-US"/>
              <a:t> with </a:t>
            </a:r>
            <a:r>
              <a:rPr lang="en-US" b="1"/>
              <a:t>“+”</a:t>
            </a:r>
            <a:r>
              <a:rPr lang="en-US"/>
              <a:t>. This will make things less confusing in the future!</a:t>
            </a:r>
          </a:p>
        </p:txBody>
      </p:sp>
    </p:spTree>
    <p:custDataLst>
      <p:tags r:id="rId2"/>
    </p:custData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1" grpId="0" build="p"/>
      <p:bldP spid="686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0">
          <a:gsLst>
            <a:gs pos="0">
              <a:schemeClr val="bg1">
                <a:gamma/>
                <a:tint val="0"/>
                <a:invGamma/>
              </a:schemeClr>
            </a:gs>
            <a:gs pos="50000">
              <a:schemeClr val="bg1"/>
            </a:gs>
            <a:gs pos="100000">
              <a:schemeClr val="bg1">
                <a:gamma/>
                <a:tint val="0"/>
                <a:invGamma/>
              </a:schemeClr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848600" cy="838200"/>
          </a:xfrm>
          <a:noFill/>
        </p:spPr>
        <p:txBody>
          <a:bodyPr/>
          <a:lstStyle/>
          <a:p>
            <a:r>
              <a:rPr lang="en-US" dirty="0" smtClean="0"/>
              <a:t>                       Solve </a:t>
            </a:r>
            <a:r>
              <a:rPr lang="en-US" i="1" dirty="0" smtClean="0"/>
              <a:t>y</a:t>
            </a:r>
            <a:r>
              <a:rPr lang="en-US" dirty="0" smtClean="0"/>
              <a:t> + (-3) = 7</a:t>
            </a:r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5410200" y="1143000"/>
            <a:ext cx="37338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7" tIns="44450" rIns="90487" bIns="44450"/>
          <a:lstStyle/>
          <a:p>
            <a:pPr marL="609600" indent="-609600" algn="l">
              <a:spcBef>
                <a:spcPct val="20000"/>
              </a:spcBef>
              <a:buClr>
                <a:schemeClr val="tx2"/>
              </a:buClr>
              <a:buSzPct val="100000"/>
            </a:pPr>
            <a:r>
              <a:rPr lang="en-US" sz="4400" dirty="0"/>
              <a:t>     </a:t>
            </a:r>
            <a:r>
              <a:rPr lang="en-US" sz="4400" i="1" dirty="0"/>
              <a:t>y</a:t>
            </a:r>
            <a:r>
              <a:rPr lang="en-US" sz="4400" dirty="0"/>
              <a:t> – 3  = 7</a:t>
            </a:r>
          </a:p>
          <a:p>
            <a:pPr marL="609600" indent="-609600" algn="l">
              <a:spcBef>
                <a:spcPct val="20000"/>
              </a:spcBef>
              <a:buClr>
                <a:schemeClr val="tx2"/>
              </a:buClr>
              <a:buSzPct val="100000"/>
            </a:pPr>
            <a:r>
              <a:rPr lang="en-US" sz="4400" dirty="0"/>
              <a:t> 	   + 3	    +3</a:t>
            </a:r>
          </a:p>
          <a:p>
            <a:pPr marL="609600" indent="-609600" algn="l">
              <a:spcBef>
                <a:spcPct val="20000"/>
              </a:spcBef>
              <a:buClr>
                <a:schemeClr val="tx2"/>
              </a:buClr>
              <a:buSzPct val="100000"/>
            </a:pPr>
            <a:r>
              <a:rPr lang="en-US" sz="4400" dirty="0"/>
              <a:t>   </a:t>
            </a:r>
            <a:r>
              <a:rPr lang="en-US" sz="4400" dirty="0">
                <a:solidFill>
                  <a:schemeClr val="hlink"/>
                </a:solidFill>
              </a:rPr>
              <a:t>  y        = 10</a:t>
            </a:r>
          </a:p>
          <a:p>
            <a:pPr marL="609600" indent="-609600" algn="l">
              <a:spcBef>
                <a:spcPct val="20000"/>
              </a:spcBef>
              <a:buClr>
                <a:schemeClr val="tx2"/>
              </a:buClr>
              <a:buSzPct val="100000"/>
            </a:pPr>
            <a:endParaRPr lang="en-US" sz="4400" dirty="0"/>
          </a:p>
          <a:p>
            <a:pPr marL="609600" indent="-609600" algn="l">
              <a:spcBef>
                <a:spcPct val="20000"/>
              </a:spcBef>
              <a:buClr>
                <a:schemeClr val="tx2"/>
              </a:buClr>
              <a:buSzPct val="100000"/>
            </a:pPr>
            <a:r>
              <a:rPr lang="en-US" sz="4400" dirty="0">
                <a:solidFill>
                  <a:schemeClr val="hlink"/>
                </a:solidFill>
              </a:rPr>
              <a:t> </a:t>
            </a:r>
            <a:r>
              <a:rPr lang="en-US" sz="4400" dirty="0" smtClean="0">
                <a:solidFill>
                  <a:schemeClr val="hlink"/>
                </a:solidFill>
              </a:rPr>
              <a:t>10</a:t>
            </a:r>
            <a:r>
              <a:rPr lang="en-US" sz="4400" dirty="0" smtClean="0"/>
              <a:t> – 3 </a:t>
            </a:r>
            <a:r>
              <a:rPr lang="en-US" sz="4400" dirty="0"/>
              <a:t>= 7</a:t>
            </a:r>
          </a:p>
        </p:txBody>
      </p:sp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228600" y="304800"/>
            <a:ext cx="3505200" cy="5257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7" tIns="44450" rIns="90487" bIns="44450"/>
          <a:lstStyle/>
          <a:p>
            <a:pPr marL="609600" indent="-609600" algn="l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100000"/>
              <a:buFontTx/>
              <a:buAutoNum type="arabicPeriod"/>
            </a:pPr>
            <a:r>
              <a:rPr lang="en-US" dirty="0"/>
              <a:t>Draw “the river” to separate the equation into 2 </a:t>
            </a:r>
            <a:r>
              <a:rPr lang="en-US" dirty="0" smtClean="0"/>
              <a:t>sides</a:t>
            </a:r>
          </a:p>
          <a:p>
            <a:pPr marL="609600" indent="-609600" algn="l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100000"/>
              <a:buFontTx/>
              <a:buAutoNum type="arabicPeriod"/>
            </a:pPr>
            <a:endParaRPr lang="en-US" dirty="0"/>
          </a:p>
          <a:p>
            <a:pPr marL="609600" indent="-609600" algn="l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100000"/>
              <a:buFontTx/>
              <a:buAutoNum type="arabicPeriod"/>
            </a:pPr>
            <a:r>
              <a:rPr lang="en-US" dirty="0"/>
              <a:t>Eliminate the double </a:t>
            </a:r>
            <a:r>
              <a:rPr lang="en-US" dirty="0" smtClean="0"/>
              <a:t>sign</a:t>
            </a:r>
          </a:p>
          <a:p>
            <a:pPr marL="609600" indent="-609600" algn="l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100000"/>
              <a:buFontTx/>
              <a:buAutoNum type="arabicPeriod"/>
            </a:pPr>
            <a:endParaRPr lang="en-US" dirty="0"/>
          </a:p>
          <a:p>
            <a:pPr marL="609600" indent="-609600" algn="l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100000"/>
              <a:buFontTx/>
              <a:buAutoNum type="arabicPeriod"/>
            </a:pPr>
            <a:r>
              <a:rPr lang="en-US" dirty="0"/>
              <a:t>Add 3 to both </a:t>
            </a:r>
            <a:r>
              <a:rPr lang="en-US" dirty="0" smtClean="0"/>
              <a:t>sides</a:t>
            </a:r>
          </a:p>
          <a:p>
            <a:pPr marL="609600" indent="-609600" algn="l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100000"/>
              <a:buFontTx/>
              <a:buAutoNum type="arabicPeriod"/>
            </a:pPr>
            <a:endParaRPr lang="en-US" dirty="0"/>
          </a:p>
          <a:p>
            <a:pPr marL="609600" indent="-609600" algn="l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100000"/>
              <a:buFontTx/>
              <a:buAutoNum type="arabicPeriod"/>
            </a:pPr>
            <a:r>
              <a:rPr lang="en-US" dirty="0"/>
              <a:t>Simplify </a:t>
            </a:r>
            <a:r>
              <a:rPr lang="en-US" dirty="0" smtClean="0"/>
              <a:t>vertically</a:t>
            </a:r>
          </a:p>
          <a:p>
            <a:pPr marL="609600" indent="-609600" algn="l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100000"/>
              <a:buFontTx/>
              <a:buAutoNum type="arabicPeriod"/>
            </a:pPr>
            <a:endParaRPr lang="en-US" dirty="0"/>
          </a:p>
          <a:p>
            <a:pPr marL="609600" indent="-609600" algn="l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100000"/>
              <a:buFontTx/>
              <a:buAutoNum type="arabicPeriod"/>
            </a:pPr>
            <a:r>
              <a:rPr lang="en-US" dirty="0"/>
              <a:t>Check your answer by substituting your answer back into the problem</a:t>
            </a:r>
            <a:endParaRPr lang="en-US" sz="1800" dirty="0"/>
          </a:p>
        </p:txBody>
      </p:sp>
      <p:sp>
        <p:nvSpPr>
          <p:cNvPr id="15367" name="Line 7"/>
          <p:cNvSpPr>
            <a:spLocks noChangeShapeType="1"/>
          </p:cNvSpPr>
          <p:nvPr/>
        </p:nvSpPr>
        <p:spPr bwMode="auto">
          <a:xfrm flipH="1">
            <a:off x="7696200" y="457200"/>
            <a:ext cx="0" cy="2971800"/>
          </a:xfrm>
          <a:prstGeom prst="line">
            <a:avLst/>
          </a:prstGeom>
          <a:noFill/>
          <a:ln w="635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68" name="Line 8"/>
          <p:cNvSpPr>
            <a:spLocks noChangeShapeType="1"/>
          </p:cNvSpPr>
          <p:nvPr/>
        </p:nvSpPr>
        <p:spPr bwMode="auto">
          <a:xfrm>
            <a:off x="5486400" y="2819400"/>
            <a:ext cx="3276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69" name="CorShape1"/>
          <p:cNvSpPr>
            <a:spLocks/>
          </p:cNvSpPr>
          <p:nvPr>
            <p:custDataLst>
              <p:tags r:id="rId3"/>
            </p:custDataLst>
          </p:nvPr>
        </p:nvSpPr>
        <p:spPr bwMode="auto">
          <a:xfrm rot="10800000">
            <a:off x="8458200" y="4495800"/>
            <a:ext cx="457200" cy="457200"/>
          </a:xfrm>
          <a:custGeom>
            <a:avLst/>
            <a:gdLst>
              <a:gd name="T0" fmla="*/ 388620 w 960"/>
              <a:gd name="T1" fmla="*/ 278296 h 1104"/>
              <a:gd name="T2" fmla="*/ 457200 w 960"/>
              <a:gd name="T3" fmla="*/ 139148 h 1104"/>
              <a:gd name="T4" fmla="*/ 274320 w 960"/>
              <a:gd name="T5" fmla="*/ 0 h 1104"/>
              <a:gd name="T6" fmla="*/ 0 w 960"/>
              <a:gd name="T7" fmla="*/ 377687 h 1104"/>
              <a:gd name="T8" fmla="*/ 0 w 960"/>
              <a:gd name="T9" fmla="*/ 457200 h 1104"/>
              <a:gd name="T10" fmla="*/ 297180 w 960"/>
              <a:gd name="T11" fmla="*/ 139148 h 1104"/>
              <a:gd name="T12" fmla="*/ 388620 w 960"/>
              <a:gd name="T13" fmla="*/ 278296 h 110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960"/>
              <a:gd name="T22" fmla="*/ 0 h 1104"/>
              <a:gd name="T23" fmla="*/ 960 w 960"/>
              <a:gd name="T24" fmla="*/ 1104 h 1104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960" h="1104">
                <a:moveTo>
                  <a:pt x="816" y="672"/>
                </a:moveTo>
                <a:lnTo>
                  <a:pt x="960" y="336"/>
                </a:lnTo>
                <a:lnTo>
                  <a:pt x="576" y="0"/>
                </a:lnTo>
                <a:lnTo>
                  <a:pt x="0" y="912"/>
                </a:lnTo>
                <a:lnTo>
                  <a:pt x="0" y="1104"/>
                </a:lnTo>
                <a:lnTo>
                  <a:pt x="624" y="336"/>
                </a:lnTo>
                <a:lnTo>
                  <a:pt x="816" y="672"/>
                </a:lnTo>
                <a:close/>
              </a:path>
            </a:pathLst>
          </a:custGeom>
          <a:solidFill>
            <a:srgbClr val="00C800"/>
          </a:solidFill>
          <a:ln w="12700">
            <a:noFill/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ea typeface="+mn-ea"/>
            </a:endParaRPr>
          </a:p>
        </p:txBody>
      </p:sp>
    </p:spTree>
    <p:custDataLst>
      <p:tags r:id="rId2"/>
    </p:custData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7" grpId="0" animBg="1"/>
      <p:bldP spid="15368" grpId="0" animBg="1"/>
      <p:bldP spid="1536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0">
          <a:gsLst>
            <a:gs pos="0">
              <a:schemeClr val="bg1">
                <a:gamma/>
                <a:tint val="0"/>
                <a:invGamma/>
              </a:schemeClr>
            </a:gs>
            <a:gs pos="50000">
              <a:schemeClr val="bg1"/>
            </a:gs>
            <a:gs pos="100000">
              <a:schemeClr val="bg1">
                <a:gamma/>
                <a:tint val="0"/>
                <a:invGamma/>
              </a:schemeClr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228600"/>
            <a:ext cx="7848600" cy="990600"/>
          </a:xfrm>
          <a:noFill/>
        </p:spPr>
        <p:txBody>
          <a:bodyPr/>
          <a:lstStyle/>
          <a:p>
            <a:r>
              <a:rPr lang="en-US" dirty="0" smtClean="0"/>
              <a:t>                        Solve. -</a:t>
            </a:r>
            <a:r>
              <a:rPr lang="en-US" i="1" dirty="0" smtClean="0"/>
              <a:t>x</a:t>
            </a:r>
            <a:r>
              <a:rPr lang="en-US" dirty="0" smtClean="0"/>
              <a:t> - (-2) = 1</a:t>
            </a:r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5334000" y="1295400"/>
            <a:ext cx="35814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7" tIns="44450" rIns="90487" bIns="44450"/>
          <a:lstStyle/>
          <a:p>
            <a:pPr marL="609600" indent="-609600" algn="l">
              <a:spcBef>
                <a:spcPct val="20000"/>
              </a:spcBef>
              <a:buClr>
                <a:schemeClr val="tx2"/>
              </a:buClr>
              <a:buSzPct val="100000"/>
            </a:pPr>
            <a:r>
              <a:rPr lang="en-US" sz="4400" dirty="0"/>
              <a:t>     </a:t>
            </a:r>
            <a:r>
              <a:rPr lang="en-US" sz="4400" i="1" dirty="0"/>
              <a:t>-x </a:t>
            </a:r>
            <a:r>
              <a:rPr lang="en-US" sz="4400" dirty="0"/>
              <a:t>+ 2 = 1</a:t>
            </a:r>
          </a:p>
          <a:p>
            <a:pPr marL="609600" indent="-609600" algn="l">
              <a:spcBef>
                <a:spcPct val="20000"/>
              </a:spcBef>
              <a:buClr>
                <a:schemeClr val="tx2"/>
              </a:buClr>
              <a:buSzPct val="100000"/>
            </a:pPr>
            <a:r>
              <a:rPr lang="en-US" sz="4400" dirty="0"/>
              <a:t> 	      - 2   - 2</a:t>
            </a:r>
          </a:p>
          <a:p>
            <a:pPr marL="609600" indent="-609600" algn="l">
              <a:spcBef>
                <a:spcPct val="20000"/>
              </a:spcBef>
              <a:buClr>
                <a:schemeClr val="tx2"/>
              </a:buClr>
              <a:buSzPct val="100000"/>
            </a:pPr>
            <a:r>
              <a:rPr lang="en-US" sz="4400" dirty="0"/>
              <a:t>   </a:t>
            </a:r>
            <a:r>
              <a:rPr lang="en-US" sz="4400" dirty="0">
                <a:solidFill>
                  <a:schemeClr val="hlink"/>
                </a:solidFill>
              </a:rPr>
              <a:t>  </a:t>
            </a:r>
            <a:r>
              <a:rPr lang="en-US" sz="4400" dirty="0"/>
              <a:t>-</a:t>
            </a:r>
            <a:r>
              <a:rPr lang="en-US" sz="4400" i="1" dirty="0"/>
              <a:t>x</a:t>
            </a:r>
            <a:r>
              <a:rPr lang="en-US" sz="4400" dirty="0"/>
              <a:t>       = -1</a:t>
            </a:r>
          </a:p>
          <a:p>
            <a:pPr marL="609600" indent="-609600" algn="l">
              <a:spcBef>
                <a:spcPct val="20000"/>
              </a:spcBef>
              <a:buClr>
                <a:schemeClr val="tx2"/>
              </a:buClr>
              <a:buSzPct val="100000"/>
            </a:pPr>
            <a:r>
              <a:rPr lang="en-US" sz="4400" dirty="0">
                <a:solidFill>
                  <a:schemeClr val="hlink"/>
                </a:solidFill>
              </a:rPr>
              <a:t>      </a:t>
            </a:r>
            <a:r>
              <a:rPr lang="en-US" sz="4400" i="1" dirty="0">
                <a:solidFill>
                  <a:schemeClr val="hlink"/>
                </a:solidFill>
              </a:rPr>
              <a:t>x</a:t>
            </a:r>
            <a:r>
              <a:rPr lang="en-US" sz="4400" dirty="0">
                <a:solidFill>
                  <a:schemeClr val="hlink"/>
                </a:solidFill>
              </a:rPr>
              <a:t>      </a:t>
            </a:r>
            <a:r>
              <a:rPr lang="en-US" sz="2000" dirty="0">
                <a:solidFill>
                  <a:schemeClr val="hlink"/>
                </a:solidFill>
              </a:rPr>
              <a:t> </a:t>
            </a:r>
            <a:r>
              <a:rPr lang="en-US" sz="4400" dirty="0">
                <a:solidFill>
                  <a:schemeClr val="hlink"/>
                </a:solidFill>
              </a:rPr>
              <a:t> =   1</a:t>
            </a:r>
            <a:endParaRPr lang="en-US" sz="4400" dirty="0"/>
          </a:p>
          <a:p>
            <a:pPr marL="609600" indent="-609600" algn="l">
              <a:spcBef>
                <a:spcPct val="20000"/>
              </a:spcBef>
              <a:buClr>
                <a:schemeClr val="tx2"/>
              </a:buClr>
              <a:buSzPct val="100000"/>
            </a:pPr>
            <a:r>
              <a:rPr lang="en-US" sz="4400" dirty="0"/>
              <a:t>    -(</a:t>
            </a:r>
            <a:r>
              <a:rPr lang="en-US" sz="4400" dirty="0">
                <a:solidFill>
                  <a:schemeClr val="hlink"/>
                </a:solidFill>
              </a:rPr>
              <a:t>1</a:t>
            </a:r>
            <a:r>
              <a:rPr lang="en-US" sz="4400" dirty="0"/>
              <a:t>) + 2 = 1</a:t>
            </a:r>
          </a:p>
        </p:txBody>
      </p:sp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228600" y="228600"/>
            <a:ext cx="4038600" cy="5029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7" tIns="44450" rIns="90487" bIns="44450"/>
          <a:lstStyle/>
          <a:p>
            <a:pPr marL="609600" indent="-609600" algn="l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100000"/>
              <a:buFontTx/>
              <a:buAutoNum type="arabicPeriod"/>
            </a:pPr>
            <a:r>
              <a:rPr lang="en-US" dirty="0"/>
              <a:t>Draw “the river” to separate the equation </a:t>
            </a:r>
            <a:endParaRPr lang="en-US" dirty="0" smtClean="0"/>
          </a:p>
          <a:p>
            <a:pPr marL="609600" indent="-609600" algn="l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100000"/>
            </a:pPr>
            <a:r>
              <a:rPr lang="en-US" dirty="0" smtClean="0"/>
              <a:t>	into </a:t>
            </a:r>
            <a:r>
              <a:rPr lang="en-US" dirty="0"/>
              <a:t>2 </a:t>
            </a:r>
            <a:r>
              <a:rPr lang="en-US" dirty="0" smtClean="0"/>
              <a:t>sides</a:t>
            </a:r>
          </a:p>
          <a:p>
            <a:pPr marL="609600" indent="-609600" algn="l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100000"/>
            </a:pPr>
            <a:endParaRPr lang="en-US" sz="800" dirty="0"/>
          </a:p>
          <a:p>
            <a:pPr marL="609600" indent="-609600" algn="l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100000"/>
              <a:buAutoNum type="arabicPeriod" startAt="2"/>
            </a:pPr>
            <a:r>
              <a:rPr lang="en-US" dirty="0" smtClean="0"/>
              <a:t>Eliminate </a:t>
            </a:r>
            <a:r>
              <a:rPr lang="en-US" dirty="0"/>
              <a:t>the double </a:t>
            </a:r>
            <a:r>
              <a:rPr lang="en-US" dirty="0" smtClean="0"/>
              <a:t>sign</a:t>
            </a:r>
          </a:p>
          <a:p>
            <a:pPr marL="609600" indent="-609600" algn="l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100000"/>
              <a:buAutoNum type="arabicPeriod" startAt="2"/>
            </a:pPr>
            <a:endParaRPr lang="en-US" dirty="0" smtClean="0"/>
          </a:p>
          <a:p>
            <a:pPr marL="609600" indent="-609600" algn="l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100000"/>
              <a:buAutoNum type="arabicPeriod" startAt="3"/>
            </a:pPr>
            <a:r>
              <a:rPr lang="en-US" dirty="0" smtClean="0"/>
              <a:t>Subtract </a:t>
            </a:r>
            <a:r>
              <a:rPr lang="en-US" dirty="0"/>
              <a:t>2 from both </a:t>
            </a:r>
            <a:r>
              <a:rPr lang="en-US" dirty="0" smtClean="0"/>
              <a:t>sides</a:t>
            </a:r>
          </a:p>
          <a:p>
            <a:pPr marL="609600" indent="-609600" algn="l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100000"/>
            </a:pPr>
            <a:endParaRPr lang="en-US" dirty="0" smtClean="0"/>
          </a:p>
          <a:p>
            <a:pPr marL="609600" indent="-609600" algn="l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100000"/>
            </a:pPr>
            <a:r>
              <a:rPr lang="en-US" dirty="0" smtClean="0"/>
              <a:t>4.	Simplify vertically</a:t>
            </a:r>
          </a:p>
          <a:p>
            <a:pPr marL="609600" indent="-609600" algn="l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100000"/>
              <a:buFontTx/>
              <a:buAutoNum type="arabicPeriod"/>
            </a:pPr>
            <a:endParaRPr lang="en-US" dirty="0"/>
          </a:p>
          <a:p>
            <a:pPr marL="609600" indent="-609600" algn="l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100000"/>
            </a:pPr>
            <a:r>
              <a:rPr lang="en-US" dirty="0" smtClean="0"/>
              <a:t>5.	</a:t>
            </a:r>
            <a:r>
              <a:rPr lang="en-US" b="1" dirty="0" smtClean="0">
                <a:solidFill>
                  <a:srgbClr val="FF0000"/>
                </a:solidFill>
              </a:rPr>
              <a:t>We </a:t>
            </a:r>
            <a:r>
              <a:rPr lang="en-US" b="1" dirty="0">
                <a:solidFill>
                  <a:srgbClr val="FF0000"/>
                </a:solidFill>
              </a:rPr>
              <a:t>haven’t gotten x by itself. If we read this aloud, it is “the opposite of x equals -1”. What would x be equal</a:t>
            </a:r>
            <a:r>
              <a:rPr lang="en-US" b="1" dirty="0" smtClean="0">
                <a:solidFill>
                  <a:srgbClr val="FF0000"/>
                </a:solidFill>
              </a:rPr>
              <a:t>?</a:t>
            </a:r>
          </a:p>
          <a:p>
            <a:pPr marL="609600" indent="-609600" algn="l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100000"/>
              <a:buFontTx/>
              <a:buAutoNum type="arabicPeriod"/>
            </a:pPr>
            <a:endParaRPr lang="en-US" sz="800" dirty="0"/>
          </a:p>
          <a:p>
            <a:pPr marL="609600" indent="-609600" algn="l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100000"/>
            </a:pPr>
            <a:r>
              <a:rPr lang="en-US" dirty="0" smtClean="0"/>
              <a:t>6.	Check </a:t>
            </a:r>
            <a:r>
              <a:rPr lang="en-US" dirty="0"/>
              <a:t>your answer</a:t>
            </a:r>
            <a:endParaRPr lang="en-US" sz="1800" dirty="0"/>
          </a:p>
        </p:txBody>
      </p:sp>
      <p:sp>
        <p:nvSpPr>
          <p:cNvPr id="16391" name="Line 7"/>
          <p:cNvSpPr>
            <a:spLocks noChangeShapeType="1"/>
          </p:cNvSpPr>
          <p:nvPr/>
        </p:nvSpPr>
        <p:spPr bwMode="auto">
          <a:xfrm flipH="1">
            <a:off x="7696200" y="533400"/>
            <a:ext cx="0" cy="3733800"/>
          </a:xfrm>
          <a:prstGeom prst="line">
            <a:avLst/>
          </a:prstGeom>
          <a:noFill/>
          <a:ln w="635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392" name="Line 8"/>
          <p:cNvSpPr>
            <a:spLocks noChangeShapeType="1"/>
          </p:cNvSpPr>
          <p:nvPr/>
        </p:nvSpPr>
        <p:spPr bwMode="auto">
          <a:xfrm>
            <a:off x="5715000" y="2895600"/>
            <a:ext cx="2819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393" name="CorShape1"/>
          <p:cNvSpPr>
            <a:spLocks/>
          </p:cNvSpPr>
          <p:nvPr>
            <p:custDataLst>
              <p:tags r:id="rId3"/>
            </p:custDataLst>
          </p:nvPr>
        </p:nvSpPr>
        <p:spPr bwMode="auto">
          <a:xfrm rot="10800000">
            <a:off x="8534400" y="4572000"/>
            <a:ext cx="457200" cy="457200"/>
          </a:xfrm>
          <a:custGeom>
            <a:avLst/>
            <a:gdLst>
              <a:gd name="T0" fmla="*/ 388620 w 960"/>
              <a:gd name="T1" fmla="*/ 278296 h 1104"/>
              <a:gd name="T2" fmla="*/ 457200 w 960"/>
              <a:gd name="T3" fmla="*/ 139148 h 1104"/>
              <a:gd name="T4" fmla="*/ 274320 w 960"/>
              <a:gd name="T5" fmla="*/ 0 h 1104"/>
              <a:gd name="T6" fmla="*/ 0 w 960"/>
              <a:gd name="T7" fmla="*/ 377687 h 1104"/>
              <a:gd name="T8" fmla="*/ 0 w 960"/>
              <a:gd name="T9" fmla="*/ 457200 h 1104"/>
              <a:gd name="T10" fmla="*/ 297180 w 960"/>
              <a:gd name="T11" fmla="*/ 139148 h 1104"/>
              <a:gd name="T12" fmla="*/ 388620 w 960"/>
              <a:gd name="T13" fmla="*/ 278296 h 110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960"/>
              <a:gd name="T22" fmla="*/ 0 h 1104"/>
              <a:gd name="T23" fmla="*/ 960 w 960"/>
              <a:gd name="T24" fmla="*/ 1104 h 1104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960" h="1104">
                <a:moveTo>
                  <a:pt x="816" y="672"/>
                </a:moveTo>
                <a:lnTo>
                  <a:pt x="960" y="336"/>
                </a:lnTo>
                <a:lnTo>
                  <a:pt x="576" y="0"/>
                </a:lnTo>
                <a:lnTo>
                  <a:pt x="0" y="912"/>
                </a:lnTo>
                <a:lnTo>
                  <a:pt x="0" y="1104"/>
                </a:lnTo>
                <a:lnTo>
                  <a:pt x="624" y="336"/>
                </a:lnTo>
                <a:lnTo>
                  <a:pt x="816" y="672"/>
                </a:lnTo>
                <a:close/>
              </a:path>
            </a:pathLst>
          </a:custGeom>
          <a:solidFill>
            <a:srgbClr val="00C800"/>
          </a:solidFill>
          <a:ln w="12700">
            <a:noFill/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ea typeface="+mn-ea"/>
            </a:endParaRPr>
          </a:p>
        </p:txBody>
      </p:sp>
    </p:spTree>
    <p:custDataLst>
      <p:tags r:id="rId2"/>
    </p:custData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63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63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1" grpId="0" animBg="1"/>
      <p:bldP spid="16392" grpId="0" animBg="1"/>
      <p:bldP spid="1639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PQuestion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Solve -y – (-3) = 7</a:t>
            </a:r>
          </a:p>
        </p:txBody>
      </p:sp>
      <p:sp>
        <p:nvSpPr>
          <p:cNvPr id="20483" name="TPAnswers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4114800" cy="4114800"/>
          </a:xfrm>
        </p:spPr>
        <p:txBody>
          <a:bodyPr/>
          <a:lstStyle/>
          <a:p>
            <a:pPr marL="609600" indent="-609600">
              <a:buFontTx/>
              <a:buAutoNum type="arabicPeriod"/>
            </a:pPr>
            <a:r>
              <a:rPr lang="en-US" smtClean="0"/>
              <a:t>y = 10</a:t>
            </a:r>
          </a:p>
          <a:p>
            <a:pPr marL="609600" indent="-609600">
              <a:buFontTx/>
              <a:buAutoNum type="arabicPeriod"/>
            </a:pPr>
            <a:r>
              <a:rPr lang="en-US" smtClean="0"/>
              <a:t>y = 4</a:t>
            </a:r>
          </a:p>
          <a:p>
            <a:pPr marL="609600" indent="-609600">
              <a:buFontTx/>
              <a:buAutoNum type="arabicPeriod"/>
            </a:pPr>
            <a:r>
              <a:rPr lang="en-US" smtClean="0"/>
              <a:t>y = -10</a:t>
            </a:r>
          </a:p>
          <a:p>
            <a:pPr marL="609600" indent="-609600">
              <a:buFontTx/>
              <a:buAutoNum type="arabicPeriod"/>
            </a:pPr>
            <a:r>
              <a:rPr lang="en-US" smtClean="0"/>
              <a:t>y = -4</a:t>
            </a:r>
          </a:p>
        </p:txBody>
      </p:sp>
      <p:sp>
        <p:nvSpPr>
          <p:cNvPr id="62576" name="CorShape1"/>
          <p:cNvSpPr>
            <a:spLocks/>
          </p:cNvSpPr>
          <p:nvPr>
            <p:custDataLst>
              <p:tags r:id="rId3"/>
            </p:custDataLst>
          </p:nvPr>
        </p:nvSpPr>
        <p:spPr bwMode="auto">
          <a:xfrm rot="10800000">
            <a:off x="223838" y="3494088"/>
            <a:ext cx="292100" cy="292100"/>
          </a:xfrm>
          <a:custGeom>
            <a:avLst/>
            <a:gdLst>
              <a:gd name="T0" fmla="*/ 248285 w 960"/>
              <a:gd name="T1" fmla="*/ 177800 h 1104"/>
              <a:gd name="T2" fmla="*/ 292100 w 960"/>
              <a:gd name="T3" fmla="*/ 88900 h 1104"/>
              <a:gd name="T4" fmla="*/ 175260 w 960"/>
              <a:gd name="T5" fmla="*/ 0 h 1104"/>
              <a:gd name="T6" fmla="*/ 0 w 960"/>
              <a:gd name="T7" fmla="*/ 241300 h 1104"/>
              <a:gd name="T8" fmla="*/ 0 w 960"/>
              <a:gd name="T9" fmla="*/ 292100 h 1104"/>
              <a:gd name="T10" fmla="*/ 189865 w 960"/>
              <a:gd name="T11" fmla="*/ 88900 h 1104"/>
              <a:gd name="T12" fmla="*/ 248285 w 960"/>
              <a:gd name="T13" fmla="*/ 177800 h 110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960"/>
              <a:gd name="T22" fmla="*/ 0 h 1104"/>
              <a:gd name="T23" fmla="*/ 960 w 960"/>
              <a:gd name="T24" fmla="*/ 1104 h 1104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960" h="1104">
                <a:moveTo>
                  <a:pt x="816" y="672"/>
                </a:moveTo>
                <a:lnTo>
                  <a:pt x="960" y="336"/>
                </a:lnTo>
                <a:lnTo>
                  <a:pt x="576" y="0"/>
                </a:lnTo>
                <a:lnTo>
                  <a:pt x="0" y="912"/>
                </a:lnTo>
                <a:lnTo>
                  <a:pt x="0" y="1104"/>
                </a:lnTo>
                <a:lnTo>
                  <a:pt x="624" y="336"/>
                </a:lnTo>
                <a:lnTo>
                  <a:pt x="816" y="672"/>
                </a:lnTo>
                <a:close/>
              </a:path>
            </a:pathLst>
          </a:custGeom>
          <a:solidFill>
            <a:srgbClr val="00C800"/>
          </a:solidFill>
          <a:ln w="12700">
            <a:noFill/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ea typeface="+mn-ea"/>
            </a:endParaRPr>
          </a:p>
        </p:txBody>
      </p:sp>
      <p:grpSp>
        <p:nvGrpSpPr>
          <p:cNvPr id="20485" name="AnswerNow"/>
          <p:cNvGrpSpPr>
            <a:grpSpLocks/>
          </p:cNvGrpSpPr>
          <p:nvPr>
            <p:custDataLst>
              <p:tags r:id="rId4"/>
            </p:custDataLst>
          </p:nvPr>
        </p:nvGrpSpPr>
        <p:grpSpPr bwMode="auto">
          <a:xfrm>
            <a:off x="1447800" y="4876800"/>
            <a:ext cx="2222500" cy="444500"/>
            <a:chOff x="2180" y="3960"/>
            <a:chExt cx="1400" cy="280"/>
          </a:xfrm>
        </p:grpSpPr>
        <p:sp>
          <p:nvSpPr>
            <p:cNvPr id="20486" name="ANShape"/>
            <p:cNvSpPr>
              <a:spLocks noChangeArrowheads="1"/>
            </p:cNvSpPr>
            <p:nvPr/>
          </p:nvSpPr>
          <p:spPr bwMode="auto">
            <a:xfrm>
              <a:off x="2180" y="3960"/>
              <a:ext cx="1400" cy="280"/>
            </a:xfrm>
            <a:prstGeom prst="ellipse">
              <a:avLst/>
            </a:prstGeom>
            <a:solidFill>
              <a:schemeClr val="accent1">
                <a:alpha val="50195"/>
              </a:schemeClr>
            </a:solidFill>
            <a:ln w="25400" cap="rnd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87" name="ANText"/>
            <p:cNvSpPr txBox="1">
              <a:spLocks noChangeArrowheads="1"/>
            </p:cNvSpPr>
            <p:nvPr/>
          </p:nvSpPr>
          <p:spPr bwMode="auto">
            <a:xfrm>
              <a:off x="2180" y="3960"/>
              <a:ext cx="1400" cy="28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anchor="ctr" anchorCtr="1"/>
            <a:lstStyle/>
            <a:p>
              <a:r>
                <a:rPr lang="en-US" sz="2000">
                  <a:latin typeface="Broadway" pitchFamily="82" charset="0"/>
                </a:rPr>
                <a:t>Answer Now</a:t>
              </a:r>
            </a:p>
          </p:txBody>
        </p:sp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5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5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576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VERSION" val="2006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SLIDEGUID" val="8C0C53F45FD747C79C628F9C6934F32C"/>
  <p:tag name="SLIDEID" val="8C0C53F45FD747C79C628F9C6934F32C"/>
  <p:tag name="SLIDEORDER" val="1"/>
  <p:tag name="SLIDETYPE" val="Q"/>
  <p:tag name="DEMOGRAPHIC" val="False"/>
  <p:tag name="SPEEDSCORING" val="False"/>
  <p:tag name="VALUES" val="Incorrect¤Correct¤Incorrect¤Incorrect"/>
  <p:tag name="TOTALRESPONSES" val="23"/>
  <p:tag name="SLICED" val="False"/>
  <p:tag name="RESPONSES" val="COM7,1,32,1;2;1;2;2;2;2;1;1;2;2;2;2;2;2;-;3;2;-;2;1;1;2;2;2;-;-;-;-;-;-;-;"/>
  <p:tag name="CHARTSTRINGSTD" val="6 16 1 0"/>
  <p:tag name="CHARTSTRINGREV" val="0 1 16 6"/>
  <p:tag name="CHARTSTRINGSTDPER" val="0.260869565217391 0.695652173913043 0.0434782608695652 0"/>
  <p:tag name="CHARTSTRINGREVPER" val="0 0.0434782608695652 0.695652173913043 0.260869565217391"/>
  <p:tag name="QUESTIONALIAS" val="3) Solve. 8 = m - 3"/>
  <p:tag name="ANSWERSALIAS" val="m = 5¤m = 11¤m = 24¤m = 8/3"/>
  <p:tag name="RESPONSESGATHERED" val="Fals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LENGTH" val="30"/>
  <p:tag name="FONTSIZE" val="40"/>
  <p:tag name="BULLETTYPE" val="ppBulletArabicPeriod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YLE" val="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06482A40FBA54EEC88C99823162F169D"/>
  <p:tag name="SLIDEID" val="06482A40FBA54EEC88C99823162F169D"/>
  <p:tag name="SLIDEORDER" val="1"/>
  <p:tag name="SLIDETYPE" val="Q"/>
  <p:tag name="DEMOGRAPHIC" val="False"/>
  <p:tag name="SPEEDSCORING" val="False"/>
  <p:tag name="VALUES" val="Incorrect¤Incorrect¤Incorrect¤Correct"/>
  <p:tag name="TOTALRESPONSES" val="23"/>
  <p:tag name="SLICED" val="False"/>
  <p:tag name="RESPONSES" val="COM7,1,32,2;2;4;3;1;3;2;4;2;4;4;2;3;3;4;-;4;2;-;2;2;2;4;4;4;-;-;-;-;-;-;-;"/>
  <p:tag name="CHARTSTRINGSTD" val="1 9 4 9"/>
  <p:tag name="CHARTSTRINGREV" val="9 4 9 1"/>
  <p:tag name="CHARTSTRINGSTDPER" val="0.0434782608695652 0.391304347826087 0.173913043478261 0.391304347826087"/>
  <p:tag name="CHARTSTRINGREVPER" val="0.391304347826087 0.173913043478261 0.391304347826087 0.0434782608695652"/>
  <p:tag name="QUESTIONALIAS" val="Solve -y – (-3) = 7"/>
  <p:tag name="ANSWERSALIAS" val="y = 10¤y = 4¤y = -10¤y = -4"/>
  <p:tag name="RESPONSESGATHERED" val="False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LENGTH" val="30"/>
  <p:tag name="FONTSIZE" val="32"/>
  <p:tag name="BULLETTYPE" val="ppBulletArabicPeriod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YLE" val="1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A21580ADE7244070AF0235058FA0208E"/>
  <p:tag name="SLIDEID" val="A21580ADE7244070AF0235058FA0208E"/>
  <p:tag name="SLIDEORDER" val="1"/>
  <p:tag name="SLIDETYPE" val="Q"/>
  <p:tag name="DEMOGRAPHIC" val="False"/>
  <p:tag name="SPEEDSCORING" val="False"/>
  <p:tag name="VALUES" val="Incorrect¤Incorrect¤Correct¤Incorrect"/>
  <p:tag name="RESPONSESGATHERED" val="False"/>
  <p:tag name="QUESTIONALIAS" val="3) Solve -3v = -129"/>
  <p:tag name="ANSWERSALIAS" val="v = -126¤v = -43¤v = 43¤v = 126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LENGTH" val="34"/>
  <p:tag name="FONTSIZE" val="32"/>
  <p:tag name="BULLETTYPE" val="ppBulletArabicPeriod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YLE" val="11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24A64B348FC042088660323E6F17092E"/>
  <p:tag name="SLIDEID" val="24A64B348FC042088660323E6F17092E"/>
  <p:tag name="SLIDEORDER" val="1"/>
  <p:tag name="SLIDETYPE" val="Q"/>
  <p:tag name="DEMOGRAPHIC" val="False"/>
  <p:tag name="SPEEDSCORING" val="False"/>
  <p:tag name="VALUES" val="Incorrect¤Correct¤Incorrect¤Incorrect"/>
  <p:tag name="RESPONSESGATHERED" val="False"/>
  <p:tag name="QUESTIONALIAS" val="6) Which step clears the fraction in"/>
  <p:tag name="ANSWERSALIAS" val="Multiply by 3¤Multiply by 5¤Multiply by -12¤Multiply by -5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LENGTH" val="61"/>
  <p:tag name="FONTSIZE" val="28"/>
  <p:tag name="BULLETTYPE" val="ppBulletArabicPeriod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YLE" val="1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620726F1F90C4748B5D0CFEFEA6BD05C"/>
  <p:tag name="SLIDEID" val="620726F1F90C4748B5D0CFEFEA6BD05C"/>
  <p:tag name="SLIDEORDER" val="1"/>
  <p:tag name="SLIDETYPE" val="Q"/>
  <p:tag name="DEMOGRAPHIC" val="False"/>
  <p:tag name="SPEEDSCORING" val="False"/>
  <p:tag name="VALUES" val="Incorrect¤Incorrect¤Correct¤Incorrect"/>
  <p:tag name="RESPONSESGATHERED" val="False"/>
  <p:tag name="QUESTIONALIAS" val="7) Solve "/>
  <p:tag name="ANSWERSALIAS" val="b = -56¤b = -14¤b = 14¤b = 56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LENGTH" val="32"/>
  <p:tag name="FONTSIZE" val="28"/>
  <p:tag name="BULLETTYPE" val="ppBulletArabicPeriod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YLE" val="11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BEE91D7E99334CDFBD891BEE2F1D74EB"/>
  <p:tag name="SLIDEID" val="BEE91D7E99334CDFBD891BEE2F1D74EB"/>
  <p:tag name="SLIDEORDER" val="1"/>
  <p:tag name="SLIDETYPE" val="Q"/>
  <p:tag name="DEMOGRAPHIC" val="False"/>
  <p:tag name="SPEEDSCORING" val="False"/>
  <p:tag name="VALUES" val="Correct¤Incorrect¤Incorrect¤Incorrect"/>
  <p:tag name="RESPONSESGATHERED" val="False"/>
  <p:tag name="QUESTIONALIAS" val="3) Solve 3y – 1 = 8 "/>
  <p:tag name="ANSWERSALIAS" val="y = 3¤y = -3¤y = ¤y =  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SLIDEGUID" val="A712D9AB911B4868ADCAAB86BAC76173"/>
  <p:tag name="SLIDEID" val="A712D9AB911B4868ADCAAB86BAC76173"/>
  <p:tag name="SLIDEORDER" val="1"/>
  <p:tag name="SLIDETYPE" val="Q"/>
  <p:tag name="DEMOGRAPHIC" val="False"/>
  <p:tag name="SPEEDSCORING" val="False"/>
  <p:tag name="VALUES" val="Incorrect¤Correct¤Incorrect¤Incorrect"/>
  <p:tag name="TOTALRESPONSES" val="23"/>
  <p:tag name="SLICED" val="False"/>
  <p:tag name="RESPONSES" val="COM7,1,32,2;2;2;2;2;2;4;1;2;2;2;2;2;2;2;-;2;2;-;2;2;2;2;2;2;-;-;-;-;-;-;-;"/>
  <p:tag name="CHARTSTRINGSTD" val="1 21 0 1"/>
  <p:tag name="CHARTSTRINGREV" val="1 0 21 1"/>
  <p:tag name="CHARTSTRINGSTDPER" val="0.0434782608695652 0.91304347826087 0 0.0434782608695652"/>
  <p:tag name="CHARTSTRINGREVPER" val="0.0434782608695652 0 0.91304347826087 0.0434782608695652"/>
  <p:tag name="QUESTIONALIAS" val="2) Solve x + 2 = -3Get the variable by itself.  What is your first step?"/>
  <p:tag name="ANSWERSALIAS" val="Add 2 to both sides¤Subtract 2 from both sides¤Add 3 to both sides¤Subtract 3 from both sides"/>
  <p:tag name="RESPONSESGATHERED" val="False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LENGTH" val="26"/>
  <p:tag name="FONTSIZE" val="-2"/>
  <p:tag name="BULLETTYPE" val="ppBulletArabicPeriod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YLE" val="4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9288386F23324C518D45A5295C155D31"/>
  <p:tag name="SLIDEID" val="9288386F23324C518D45A5295C155D31"/>
  <p:tag name="SLIDEORDER" val="1"/>
  <p:tag name="SLIDETYPE" val="Q"/>
  <p:tag name="DEMOGRAPHIC" val="False"/>
  <p:tag name="SPEEDSCORING" val="False"/>
  <p:tag name="VALUES" val="Incorrect¤Correct¤Incorrect¤Incorrect"/>
  <p:tag name="RESPONSESGATHERED" val="False"/>
  <p:tag name="QUESTIONALIAS" val="        4) Solve"/>
  <p:tag name="ANSWERSALIAS" val="d = -7¤d = -19¤d = -17¤d = 17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LENGTH" val="32"/>
  <p:tag name="FONTSIZE" val="28"/>
  <p:tag name="BULLETTYPE" val="ppBulletArabicPeriod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YLE" val="4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82F2554F5A604F738EFB83C6BC9F6D32"/>
  <p:tag name="SLIDEID" val="82F2554F5A604F738EFB83C6BC9F6D32"/>
  <p:tag name="SLIDEORDER" val="1"/>
  <p:tag name="SLIDETYPE" val="Q"/>
  <p:tag name="DEMOGRAPHIC" val="False"/>
  <p:tag name="SPEEDSCORING" val="False"/>
  <p:tag name="VALUES" val="Incorrect¤Incorrect¤Incorrect¤Correct"/>
  <p:tag name="RESPONSESGATHERED" val="False"/>
  <p:tag name="QUESTIONALIAS" val="6) Solve 5z + 16 = 51 "/>
  <p:tag name="ANSWERSALIAS" val="z = -35¤z = -7¤z = 35¤z = 7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LENGTH" val="30"/>
  <p:tag name="FONTSIZE" val="32"/>
  <p:tag name="BULLETTYPE" val="ppBulletArabicPeriod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LENGTH" val="96"/>
  <p:tag name="FONTSIZE" val="32"/>
  <p:tag name="BULLETTYPE" val="ppBulletArabicPeriod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YLE" val="4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YLE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heme/theme1.xml><?xml version="1.0" encoding="utf-8"?>
<a:theme xmlns:a="http://schemas.openxmlformats.org/drawingml/2006/main" name="Microsoft Office 98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Microsoft Office 98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Microsoft Office 98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crosoft Office 98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">
    <a:dk1>
      <a:srgbClr val="000000"/>
    </a:dk1>
    <a:lt1>
      <a:srgbClr val="FFA27C"/>
    </a:lt1>
    <a:dk2>
      <a:srgbClr val="000000"/>
    </a:dk2>
    <a:lt2>
      <a:srgbClr val="919191"/>
    </a:lt2>
    <a:accent1>
      <a:srgbClr val="618FFD"/>
    </a:accent1>
    <a:accent2>
      <a:srgbClr val="00AE00"/>
    </a:accent2>
    <a:accent3>
      <a:srgbClr val="FFCEBF"/>
    </a:accent3>
    <a:accent4>
      <a:srgbClr val="000000"/>
    </a:accent4>
    <a:accent5>
      <a:srgbClr val="B7C6FE"/>
    </a:accent5>
    <a:accent6>
      <a:srgbClr val="009D00"/>
    </a:accent6>
    <a:hlink>
      <a:srgbClr val="FC0128"/>
    </a:hlink>
    <a:folHlink>
      <a:srgbClr val="CECECE"/>
    </a:folHlink>
  </a:clrScheme>
</a:themeOverride>
</file>

<file path=ppt/theme/themeOverride2.xml><?xml version="1.0" encoding="utf-8"?>
<a:themeOverride xmlns:a="http://schemas.openxmlformats.org/drawingml/2006/main">
  <a:clrScheme name="">
    <a:dk1>
      <a:srgbClr val="000000"/>
    </a:dk1>
    <a:lt1>
      <a:srgbClr val="EAEC5E"/>
    </a:lt1>
    <a:dk2>
      <a:srgbClr val="000000"/>
    </a:dk2>
    <a:lt2>
      <a:srgbClr val="919191"/>
    </a:lt2>
    <a:accent1>
      <a:srgbClr val="618FFD"/>
    </a:accent1>
    <a:accent2>
      <a:srgbClr val="00AE00"/>
    </a:accent2>
    <a:accent3>
      <a:srgbClr val="F3F4B6"/>
    </a:accent3>
    <a:accent4>
      <a:srgbClr val="000000"/>
    </a:accent4>
    <a:accent5>
      <a:srgbClr val="B7C6FE"/>
    </a:accent5>
    <a:accent6>
      <a:srgbClr val="009D00"/>
    </a:accent6>
    <a:hlink>
      <a:srgbClr val="FC0128"/>
    </a:hlink>
    <a:folHlink>
      <a:srgbClr val="CECECE"/>
    </a:folHlink>
  </a:clrScheme>
</a:themeOverride>
</file>

<file path=ppt/theme/themeOverride3.xml><?xml version="1.0" encoding="utf-8"?>
<a:themeOverride xmlns:a="http://schemas.openxmlformats.org/drawingml/2006/main">
  <a:clrScheme name="">
    <a:dk1>
      <a:srgbClr val="000000"/>
    </a:dk1>
    <a:lt1>
      <a:srgbClr val="D49FFF"/>
    </a:lt1>
    <a:dk2>
      <a:srgbClr val="000000"/>
    </a:dk2>
    <a:lt2>
      <a:srgbClr val="919191"/>
    </a:lt2>
    <a:accent1>
      <a:srgbClr val="618FFD"/>
    </a:accent1>
    <a:accent2>
      <a:srgbClr val="00AE00"/>
    </a:accent2>
    <a:accent3>
      <a:srgbClr val="E6CDFF"/>
    </a:accent3>
    <a:accent4>
      <a:srgbClr val="000000"/>
    </a:accent4>
    <a:accent5>
      <a:srgbClr val="B7C6FE"/>
    </a:accent5>
    <a:accent6>
      <a:srgbClr val="009D00"/>
    </a:accent6>
    <a:hlink>
      <a:srgbClr val="FC0128"/>
    </a:hlink>
    <a:folHlink>
      <a:srgbClr val="CECECE"/>
    </a:folHlink>
  </a:clrScheme>
</a:themeOverride>
</file>

<file path=ppt/theme/themeOverride4.xml><?xml version="1.0" encoding="utf-8"?>
<a:themeOverride xmlns:a="http://schemas.openxmlformats.org/drawingml/2006/main">
  <a:clrScheme name="">
    <a:dk1>
      <a:srgbClr val="000000"/>
    </a:dk1>
    <a:lt1>
      <a:srgbClr val="D49FFF"/>
    </a:lt1>
    <a:dk2>
      <a:srgbClr val="000000"/>
    </a:dk2>
    <a:lt2>
      <a:srgbClr val="919191"/>
    </a:lt2>
    <a:accent1>
      <a:srgbClr val="618FFD"/>
    </a:accent1>
    <a:accent2>
      <a:srgbClr val="00AE00"/>
    </a:accent2>
    <a:accent3>
      <a:srgbClr val="E6CDFF"/>
    </a:accent3>
    <a:accent4>
      <a:srgbClr val="000000"/>
    </a:accent4>
    <a:accent5>
      <a:srgbClr val="B7C6FE"/>
    </a:accent5>
    <a:accent6>
      <a:srgbClr val="009D00"/>
    </a:accent6>
    <a:hlink>
      <a:srgbClr val="FC0128"/>
    </a:hlink>
    <a:folHlink>
      <a:srgbClr val="CECECE"/>
    </a:folHlink>
  </a:clrScheme>
</a:themeOverride>
</file>

<file path=ppt/theme/themeOverride5.xml><?xml version="1.0" encoding="utf-8"?>
<a:themeOverride xmlns:a="http://schemas.openxmlformats.org/drawingml/2006/main">
  <a:clrScheme name="">
    <a:dk1>
      <a:srgbClr val="000000"/>
    </a:dk1>
    <a:lt1>
      <a:srgbClr val="EAEC5E"/>
    </a:lt1>
    <a:dk2>
      <a:srgbClr val="000000"/>
    </a:dk2>
    <a:lt2>
      <a:srgbClr val="919191"/>
    </a:lt2>
    <a:accent1>
      <a:srgbClr val="618FFD"/>
    </a:accent1>
    <a:accent2>
      <a:srgbClr val="00AE00"/>
    </a:accent2>
    <a:accent3>
      <a:srgbClr val="F3F4B6"/>
    </a:accent3>
    <a:accent4>
      <a:srgbClr val="000000"/>
    </a:accent4>
    <a:accent5>
      <a:srgbClr val="B7C6FE"/>
    </a:accent5>
    <a:accent6>
      <a:srgbClr val="009D00"/>
    </a:accent6>
    <a:hlink>
      <a:srgbClr val="FC0128"/>
    </a:hlink>
    <a:folHlink>
      <a:srgbClr val="CECECE"/>
    </a:folHlink>
  </a:clrScheme>
</a:themeOverride>
</file>

<file path=ppt/theme/themeOverride6.xml><?xml version="1.0" encoding="utf-8"?>
<a:themeOverride xmlns:a="http://schemas.openxmlformats.org/drawingml/2006/main">
  <a:clrScheme name="">
    <a:dk1>
      <a:srgbClr val="000000"/>
    </a:dk1>
    <a:lt1>
      <a:srgbClr val="EAEC5E"/>
    </a:lt1>
    <a:dk2>
      <a:srgbClr val="000000"/>
    </a:dk2>
    <a:lt2>
      <a:srgbClr val="919191"/>
    </a:lt2>
    <a:accent1>
      <a:srgbClr val="618FFD"/>
    </a:accent1>
    <a:accent2>
      <a:srgbClr val="00AE00"/>
    </a:accent2>
    <a:accent3>
      <a:srgbClr val="F3F4B6"/>
    </a:accent3>
    <a:accent4>
      <a:srgbClr val="000000"/>
    </a:accent4>
    <a:accent5>
      <a:srgbClr val="B7C6FE"/>
    </a:accent5>
    <a:accent6>
      <a:srgbClr val="009D00"/>
    </a:accent6>
    <a:hlink>
      <a:srgbClr val="FC0128"/>
    </a:hlink>
    <a:folHlink>
      <a:srgbClr val="CECECE"/>
    </a:folHlink>
  </a:clrScheme>
</a:themeOverride>
</file>

<file path=ppt/theme/themeOverride7.xml><?xml version="1.0" encoding="utf-8"?>
<a:themeOverride xmlns:a="http://schemas.openxmlformats.org/drawingml/2006/main">
  <a:clrScheme name="">
    <a:dk1>
      <a:srgbClr val="000000"/>
    </a:dk1>
    <a:lt1>
      <a:srgbClr val="8CF4EA"/>
    </a:lt1>
    <a:dk2>
      <a:srgbClr val="000000"/>
    </a:dk2>
    <a:lt2>
      <a:srgbClr val="919191"/>
    </a:lt2>
    <a:accent1>
      <a:srgbClr val="618FFD"/>
    </a:accent1>
    <a:accent2>
      <a:srgbClr val="00AE00"/>
    </a:accent2>
    <a:accent3>
      <a:srgbClr val="C5F8F3"/>
    </a:accent3>
    <a:accent4>
      <a:srgbClr val="000000"/>
    </a:accent4>
    <a:accent5>
      <a:srgbClr val="B7C6FE"/>
    </a:accent5>
    <a:accent6>
      <a:srgbClr val="009D00"/>
    </a:accent6>
    <a:hlink>
      <a:srgbClr val="FC0128"/>
    </a:hlink>
    <a:folHlink>
      <a:srgbClr val="CECECE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608</TotalTime>
  <Pages>44</Pages>
  <Words>693</Words>
  <Application>Microsoft Office PowerPoint</Application>
  <PresentationFormat>On-screen Show (4:3)</PresentationFormat>
  <Paragraphs>223</Paragraphs>
  <Slides>22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4" baseType="lpstr">
      <vt:lpstr>Microsoft Office 98</vt:lpstr>
      <vt:lpstr>Equation</vt:lpstr>
      <vt:lpstr> Solve r + 16 = -7</vt:lpstr>
      <vt:lpstr>                       Solve r + 16 = -7</vt:lpstr>
      <vt:lpstr> Solve x + 2 = -3 Get the variable by itself.  What is your first step?</vt:lpstr>
      <vt:lpstr>                      Solve x + 2 = -3</vt:lpstr>
      <vt:lpstr>Solve  8 = m - 3</vt:lpstr>
      <vt:lpstr>When solving equations, we want to eliminate double signs.</vt:lpstr>
      <vt:lpstr>                       Solve y + (-3) = 7</vt:lpstr>
      <vt:lpstr>                        Solve. -x - (-2) = 1</vt:lpstr>
      <vt:lpstr>Solve -y – (-3) = 7</vt:lpstr>
      <vt:lpstr>    Solve  -5t = 60</vt:lpstr>
      <vt:lpstr>    Solve    15 = 6n</vt:lpstr>
      <vt:lpstr>3) Solve -3v = -129</vt:lpstr>
      <vt:lpstr>            Solve   </vt:lpstr>
      <vt:lpstr>             Solve        = 18   </vt:lpstr>
      <vt:lpstr>6) Which step clears the fraction in </vt:lpstr>
      <vt:lpstr>Solve </vt:lpstr>
      <vt:lpstr>To solve two-step equations, undo the operations by working backwards.</vt:lpstr>
      <vt:lpstr>                    Solve 2x - 1 = -3</vt:lpstr>
      <vt:lpstr>                    Solve </vt:lpstr>
      <vt:lpstr>Solve 3y – 1 = 8 </vt:lpstr>
      <vt:lpstr>        Solve</vt:lpstr>
      <vt:lpstr>Solve 5z + 16 = 51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Solving Equations with Addition and Subtraction</dc:title>
  <dc:creator>Skip Tyler</dc:creator>
  <cp:lastModifiedBy>cmassengill</cp:lastModifiedBy>
  <cp:revision>56</cp:revision>
  <cp:lastPrinted>2009-04-22T19:24:48Z</cp:lastPrinted>
  <dcterms:created xsi:type="dcterms:W3CDTF">2010-11-01T22:31:22Z</dcterms:created>
  <dcterms:modified xsi:type="dcterms:W3CDTF">2013-03-26T12:52:40Z</dcterms:modified>
</cp:coreProperties>
</file>