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6" r:id="rId2"/>
    <p:sldId id="277" r:id="rId3"/>
    <p:sldId id="278" r:id="rId4"/>
    <p:sldId id="280" r:id="rId5"/>
    <p:sldId id="284" r:id="rId6"/>
    <p:sldId id="283" r:id="rId7"/>
    <p:sldId id="282" r:id="rId8"/>
    <p:sldId id="286" r:id="rId9"/>
    <p:sldId id="287" r:id="rId10"/>
    <p:sldId id="288" r:id="rId11"/>
    <p:sldId id="289" r:id="rId12"/>
    <p:sldId id="309" r:id="rId13"/>
    <p:sldId id="310" r:id="rId14"/>
    <p:sldId id="311" r:id="rId15"/>
    <p:sldId id="293" r:id="rId16"/>
    <p:sldId id="291" r:id="rId17"/>
    <p:sldId id="290" r:id="rId18"/>
    <p:sldId id="295" r:id="rId19"/>
    <p:sldId id="296" r:id="rId20"/>
    <p:sldId id="297" r:id="rId21"/>
    <p:sldId id="298" r:id="rId22"/>
    <p:sldId id="312" r:id="rId23"/>
    <p:sldId id="313" r:id="rId24"/>
    <p:sldId id="314" r:id="rId25"/>
    <p:sldId id="299" r:id="rId26"/>
    <p:sldId id="300" r:id="rId27"/>
    <p:sldId id="316" r:id="rId28"/>
    <p:sldId id="317" r:id="rId29"/>
    <p:sldId id="315" r:id="rId30"/>
    <p:sldId id="301" r:id="rId31"/>
    <p:sldId id="302" r:id="rId32"/>
    <p:sldId id="303" r:id="rId33"/>
    <p:sldId id="304" r:id="rId34"/>
    <p:sldId id="305" r:id="rId35"/>
    <p:sldId id="306" r:id="rId36"/>
    <p:sldId id="308" r:id="rId37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20" y="-72"/>
      </p:cViewPr>
      <p:guideLst>
        <p:guide orient="horz" pos="15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19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190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" y="1143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4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alibri" pitchFamily="34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75331"/>
            <a:ext cx="4595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Default text (Verdana 24 </a:t>
            </a:r>
            <a:r>
              <a:rPr lang="en-US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pt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914400" y="1485900"/>
            <a:ext cx="4835030" cy="33147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Default shape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Dark blue outline, 3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r>
              <a:rPr lang="en-US" sz="2400" dirty="0" smtClean="0">
                <a:solidFill>
                  <a:schemeClr val="tx1"/>
                </a:solidFill>
              </a:rPr>
              <a:t> weight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Light blue fill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Black text, centered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Verdana 24 </a:t>
            </a:r>
            <a:r>
              <a:rPr lang="en-US" sz="2400" dirty="0" err="1" smtClean="0">
                <a:solidFill>
                  <a:schemeClr val="tx1"/>
                </a:solidFill>
              </a:rPr>
              <a:t>pt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15100" y="857250"/>
            <a:ext cx="2091830" cy="125730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5100" y="2514600"/>
            <a:ext cx="2091830" cy="1257300"/>
          </a:xfrm>
          <a:prstGeom prst="rect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5100" y="4171950"/>
            <a:ext cx="2091830" cy="12573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Variation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(not exhaustive)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2971800" y="29600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2550886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971800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2550886" y="281032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400300" y="30960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28472" y="30960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 smtClean="0"/>
              <a:t>that.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400300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836636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7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2971800" y="29600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2550886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971800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2550886" y="281032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400300" y="30960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28472" y="30960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 is a perfect cube and its cube root is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400300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836636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817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be 9"/>
          <p:cNvSpPr/>
          <p:nvPr/>
        </p:nvSpPr>
        <p:spPr>
          <a:xfrm>
            <a:off x="6858000" y="3623129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824844" y="3584123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5372100" y="3623129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Is 5 a perfect cube?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1761671" y="3623129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4000500" y="3627664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5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be 4"/>
          <p:cNvSpPr/>
          <p:nvPr/>
        </p:nvSpPr>
        <p:spPr>
          <a:xfrm>
            <a:off x="1761671" y="3623129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1761671" y="32004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229757" y="3627664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1662793" y="37719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2229757" y="32004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Is 5 a perfect cube?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45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>
          <a:xfrm>
            <a:off x="2400300" y="1943100"/>
            <a:ext cx="4800600" cy="3086100"/>
          </a:xfrm>
          <a:prstGeom prst="cube">
            <a:avLst>
              <a:gd name="adj" fmla="val 19827"/>
            </a:avLst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              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	 </a:t>
            </a:r>
            <a:r>
              <a:rPr lang="en-US" sz="2400" b="1" dirty="0" smtClean="0">
                <a:solidFill>
                  <a:schemeClr val="tx1"/>
                </a:solidFill>
              </a:rPr>
              <a:t>Three Dimensions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Perfect Cube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Volume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4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be 5"/>
          <p:cNvSpPr/>
          <p:nvPr/>
        </p:nvSpPr>
        <p:spPr>
          <a:xfrm>
            <a:off x="2971800" y="386443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2550886" y="34290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971800" y="34290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2550886" y="371475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400300" y="40005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2828472" y="40005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Perfect Cube: 8		Cube Root 2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Volume: 8 units</a:t>
            </a:r>
            <a:r>
              <a:rPr lang="en-US" sz="2400" baseline="30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		Side Length: 2 units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400300" y="357233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836636" y="357233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27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612117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x 2 x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97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>
          <a:xfrm>
            <a:off x="3657600" y="40005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Perfect Cube: 		Cube Root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Volume:   units</a:t>
            </a:r>
            <a:r>
              <a:rPr lang="en-US" sz="2400" baseline="30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		Side Length:   units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458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498758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x 1 x 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x 2 x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22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>
          <a:xfrm>
            <a:off x="3486150" y="3516086"/>
            <a:ext cx="1428750" cy="1284514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Perfect Cube: 		Cube Root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Volume:   units</a:t>
            </a:r>
            <a:r>
              <a:rPr lang="en-US" sz="2400" baseline="30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		Side Length:   units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3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028700"/>
            <a:ext cx="6972300" cy="33147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Objective:</a:t>
            </a:r>
            <a:r>
              <a:rPr lang="en-US" sz="2400" dirty="0" smtClean="0">
                <a:solidFill>
                  <a:schemeClr val="tx1"/>
                </a:solidFill>
              </a:rPr>
              <a:t> You will be able to determine if a number is a perfect cube and to find the cube root of a number that is a perfect cube.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2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7810040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72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9842008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635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574330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4037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96105350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52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6314644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10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8608138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164"/>
                <a:gridCol w="1911927"/>
                <a:gridCol w="1995055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2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585981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2057400"/>
                <a:gridCol w="1776846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699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8316872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2057400"/>
                <a:gridCol w="1776846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606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2950972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2057400"/>
                <a:gridCol w="1776846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1000 u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414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3436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0482365"/>
              </p:ext>
            </p:extLst>
          </p:nvPr>
        </p:nvGraphicFramePr>
        <p:xfrm>
          <a:off x="914400" y="1008230"/>
          <a:ext cx="7315201" cy="439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00"/>
                <a:gridCol w="2057400"/>
                <a:gridCol w="1776846"/>
                <a:gridCol w="1995055"/>
              </a:tblGrid>
              <a:tr h="13254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Side Length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Operation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of cube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Perfect Cube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unit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1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27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4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64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units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1214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 units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1000 u</a:t>
                      </a:r>
                      <a:r>
                        <a:rPr lang="en-US" sz="2400" baseline="300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578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2004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Remember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 cube is a three dimensional prism with 6 square faces; so all sides are congruent and all angles are right angles.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971800" y="3771900"/>
            <a:ext cx="800100" cy="8001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32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Square Root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endParaRPr lang="en-US" sz="4000" dirty="0" smtClean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30" t="-801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6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Square Root		Cube Root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			</a:t>
                </a:r>
                <a:r>
                  <a:rPr lang="en-US" sz="40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∛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30" t="-801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03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Square Root		Cube Root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			</a:t>
                </a:r>
                <a:r>
                  <a:rPr lang="en-US" sz="40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∛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30" t="-801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3486150"/>
            <a:ext cx="1028700" cy="9715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2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Square Root		Cube Root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</a:rPr>
                  <a:t>			</a:t>
                </a:r>
                <a:r>
                  <a:rPr lang="en-US" sz="4000" dirty="0">
                    <a:solidFill>
                      <a:schemeClr val="tx1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∛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30" t="-801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3486150"/>
            <a:ext cx="1028700" cy="97155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4629150" y="3314700"/>
            <a:ext cx="1314450" cy="12573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46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noFill/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Practice</a:t>
                </a: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∛</m:t>
                    </m:r>
                    <m:r>
                      <a:rPr lang="en-US" sz="4000" b="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64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700" y="1600200"/>
                <a:ext cx="6972300" cy="37719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30" t="-801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7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Practice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Is 827 a perfect cube?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69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028700"/>
            <a:ext cx="6972300" cy="33147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Conclusion:</a:t>
            </a:r>
            <a:r>
              <a:rPr lang="en-US" sz="2400" dirty="0" smtClean="0">
                <a:solidFill>
                  <a:schemeClr val="tx1"/>
                </a:solidFill>
              </a:rPr>
              <a:t> You can now determine if a number is a perfect cube and find the cube root of a number that is a perfect cube.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5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Squares and Cubes: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</a:rPr>
              <a:t>Similarities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- All sides congruent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- All angles 90 degrees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</a:rPr>
              <a:t>Differences:</a:t>
            </a:r>
          </a:p>
          <a:p>
            <a:r>
              <a:rPr lang="en-US" sz="2400" i="1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- Square is 2 dimensional</a:t>
            </a:r>
          </a:p>
          <a:p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- Cube is 3 dimensional</a:t>
            </a:r>
            <a:r>
              <a:rPr lang="en-US" sz="2400" dirty="0" smtClean="0"/>
              <a:t> </a:t>
            </a:r>
            <a:r>
              <a:rPr lang="en-US" sz="2400" dirty="0"/>
              <a:t>that number’s square root.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6400800" y="2286000"/>
            <a:ext cx="1143000" cy="1200150"/>
          </a:xfrm>
          <a:prstGeom prst="cube">
            <a:avLst>
              <a:gd name="adj" fmla="val 0"/>
            </a:avLst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5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Remember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number is a </a:t>
            </a:r>
            <a:r>
              <a:rPr lang="en-US" sz="2400" b="1" dirty="0">
                <a:solidFill>
                  <a:schemeClr val="tx1"/>
                </a:solidFill>
              </a:rPr>
              <a:t>perfect square </a:t>
            </a:r>
            <a:r>
              <a:rPr lang="en-US" sz="2400" dirty="0">
                <a:solidFill>
                  <a:schemeClr val="tx1"/>
                </a:solidFill>
              </a:rPr>
              <a:t>if you can take that many </a:t>
            </a:r>
            <a:r>
              <a:rPr lang="en-US" sz="2400" b="1" dirty="0">
                <a:solidFill>
                  <a:schemeClr val="tx1"/>
                </a:solidFill>
              </a:rPr>
              <a:t>1 x 1 unit squares </a:t>
            </a:r>
            <a:r>
              <a:rPr lang="en-US" sz="2400" dirty="0">
                <a:solidFill>
                  <a:schemeClr val="tx1"/>
                </a:solidFill>
              </a:rPr>
              <a:t>and form them into a </a:t>
            </a:r>
            <a:r>
              <a:rPr lang="en-US" sz="2400" b="1" dirty="0">
                <a:solidFill>
                  <a:schemeClr val="tx1"/>
                </a:solidFill>
              </a:rPr>
              <a:t>square</a:t>
            </a:r>
            <a:r>
              <a:rPr lang="en-US" sz="2400" dirty="0">
                <a:solidFill>
                  <a:schemeClr val="tx1"/>
                </a:solidFill>
              </a:rPr>
              <a:t>.  T</a:t>
            </a:r>
            <a:r>
              <a:rPr lang="en-US" sz="2400" dirty="0" smtClean="0">
                <a:solidFill>
                  <a:schemeClr val="tx1"/>
                </a:solidFill>
              </a:rPr>
              <a:t>he </a:t>
            </a:r>
            <a:r>
              <a:rPr lang="en-US" sz="2400" dirty="0">
                <a:solidFill>
                  <a:schemeClr val="tx1"/>
                </a:solidFill>
              </a:rPr>
              <a:t>side length of the </a:t>
            </a:r>
            <a:r>
              <a:rPr lang="en-US" sz="2400" b="1" dirty="0">
                <a:solidFill>
                  <a:schemeClr val="tx1"/>
                </a:solidFill>
              </a:rPr>
              <a:t>square</a:t>
            </a:r>
            <a:r>
              <a:rPr lang="en-US" sz="2400" dirty="0">
                <a:solidFill>
                  <a:schemeClr val="tx1"/>
                </a:solidFill>
              </a:rPr>
              <a:t> you form is that number’s </a:t>
            </a:r>
            <a:r>
              <a:rPr lang="en-US" sz="2400" b="1" dirty="0">
                <a:solidFill>
                  <a:schemeClr val="tx1"/>
                </a:solidFill>
              </a:rPr>
              <a:t>square root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8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</a:rPr>
              <a:t> </a:t>
            </a: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number is </a:t>
            </a:r>
            <a:r>
              <a:rPr lang="en-US" sz="2400" dirty="0" smtClean="0">
                <a:solidFill>
                  <a:schemeClr val="tx1"/>
                </a:solidFill>
              </a:rPr>
              <a:t>a                          if </a:t>
            </a:r>
            <a:r>
              <a:rPr lang="en-US" sz="2400" dirty="0">
                <a:solidFill>
                  <a:schemeClr val="tx1"/>
                </a:solidFill>
              </a:rPr>
              <a:t>you can take that </a:t>
            </a:r>
            <a:r>
              <a:rPr lang="en-US" sz="2400" dirty="0" smtClean="0">
                <a:solidFill>
                  <a:schemeClr val="tx1"/>
                </a:solidFill>
              </a:rPr>
              <a:t>many</a:t>
            </a:r>
            <a:endParaRPr lang="en-US" sz="2400" b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>
                <a:solidFill>
                  <a:schemeClr val="tx1"/>
                </a:solidFill>
              </a:rPr>
              <a:t>form them into </a:t>
            </a:r>
            <a:r>
              <a:rPr lang="en-US" sz="2400" dirty="0" smtClean="0">
                <a:solidFill>
                  <a:schemeClr val="tx1"/>
                </a:solidFill>
              </a:rPr>
              <a:t>a            . The </a:t>
            </a:r>
            <a:r>
              <a:rPr lang="en-US" sz="2400" dirty="0">
                <a:solidFill>
                  <a:schemeClr val="tx1"/>
                </a:solidFill>
              </a:rPr>
              <a:t>side length of the </a:t>
            </a:r>
            <a:r>
              <a:rPr lang="en-US" sz="2400" dirty="0" smtClean="0">
                <a:solidFill>
                  <a:schemeClr val="tx1"/>
                </a:solidFill>
              </a:rPr>
              <a:t>           you </a:t>
            </a:r>
            <a:r>
              <a:rPr lang="en-US" sz="2400" dirty="0">
                <a:solidFill>
                  <a:schemeClr val="tx1"/>
                </a:solidFill>
              </a:rPr>
              <a:t>form is that number’s 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     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4700" y="2286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erfect square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14700" y="2286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erfect cube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2737898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x 1 x 1 unit cubes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57700" y="308163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square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57700" y="3079821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cube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86100" y="3429000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square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907" y="2738734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1 x 1 unit squares</a:t>
            </a:r>
            <a:endParaRPr lang="en-US" sz="2400" b="1" dirty="0" smtClean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771900"/>
            <a:ext cx="226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square root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6100" y="3429000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cube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94214" y="3771900"/>
            <a:ext cx="1992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cube root</a:t>
            </a:r>
          </a:p>
        </p:txBody>
      </p:sp>
    </p:spTree>
    <p:extLst>
      <p:ext uri="{BB962C8B-B14F-4D97-AF65-F5344CB8AC3E}">
        <p14:creationId xmlns:p14="http://schemas.microsoft.com/office/powerpoint/2010/main" xmlns="" val="2071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number is a </a:t>
            </a:r>
            <a:r>
              <a:rPr lang="en-US" sz="2400" b="1" dirty="0">
                <a:solidFill>
                  <a:schemeClr val="tx1"/>
                </a:solidFill>
              </a:rPr>
              <a:t>perfect </a:t>
            </a:r>
            <a:r>
              <a:rPr lang="en-US" sz="2400" b="1" dirty="0" smtClean="0">
                <a:solidFill>
                  <a:schemeClr val="tx1"/>
                </a:solidFill>
              </a:rPr>
              <a:t>cube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if you can take that many 1 x 1 </a:t>
            </a:r>
            <a:r>
              <a:rPr lang="en-US" sz="2400" dirty="0" smtClean="0">
                <a:solidFill>
                  <a:schemeClr val="tx1"/>
                </a:solidFill>
              </a:rPr>
              <a:t>x 1 unit cubes </a:t>
            </a:r>
            <a:r>
              <a:rPr lang="en-US" sz="2400" dirty="0">
                <a:solidFill>
                  <a:schemeClr val="tx1"/>
                </a:solidFill>
              </a:rPr>
              <a:t>and form them into a </a:t>
            </a:r>
            <a:r>
              <a:rPr lang="en-US" sz="2400" dirty="0" smtClean="0">
                <a:solidFill>
                  <a:schemeClr val="tx1"/>
                </a:solidFill>
              </a:rPr>
              <a:t>cube.  </a:t>
            </a:r>
            <a:r>
              <a:rPr lang="en-US" sz="2400" dirty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he </a:t>
            </a:r>
            <a:r>
              <a:rPr lang="en-US" sz="2400" dirty="0">
                <a:solidFill>
                  <a:schemeClr val="tx1"/>
                </a:solidFill>
              </a:rPr>
              <a:t>side length of </a:t>
            </a:r>
            <a:r>
              <a:rPr lang="en-US" sz="2400" dirty="0" smtClean="0">
                <a:solidFill>
                  <a:schemeClr val="tx1"/>
                </a:solidFill>
              </a:rPr>
              <a:t>the cube you form is that number’s </a:t>
            </a:r>
            <a:r>
              <a:rPr lang="en-US" sz="2400" b="1" dirty="0" smtClean="0">
                <a:solidFill>
                  <a:schemeClr val="tx1"/>
                </a:solidFill>
              </a:rPr>
              <a:t>cube root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/>
              <a:t>is </a:t>
            </a:r>
            <a:r>
              <a:rPr lang="en-US" sz="2400" dirty="0"/>
              <a:t>that number’s square root.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85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be 9"/>
          <p:cNvSpPr/>
          <p:nvPr/>
        </p:nvSpPr>
        <p:spPr>
          <a:xfrm>
            <a:off x="4000500" y="38862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228850" y="3882571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3086100" y="3882571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4972050" y="27060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9" name="Cube 8"/>
          <p:cNvSpPr/>
          <p:nvPr/>
        </p:nvSpPr>
        <p:spPr>
          <a:xfrm>
            <a:off x="4114800" y="27060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i="1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Is 8 a perfect cube?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/>
              <a:t>that </a:t>
            </a:r>
            <a:r>
              <a:rPr lang="en-US" sz="2400" dirty="0"/>
              <a:t>number’s square root.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400300" y="2680607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4914900" y="38862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3257550" y="2695121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>
          <a:xfrm>
            <a:off x="2550886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7" name="Cube 6"/>
          <p:cNvSpPr/>
          <p:nvPr/>
        </p:nvSpPr>
        <p:spPr>
          <a:xfrm>
            <a:off x="2971800" y="252457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4000500" y="38862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228850" y="3882571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11" name="Cube 10"/>
          <p:cNvSpPr/>
          <p:nvPr/>
        </p:nvSpPr>
        <p:spPr>
          <a:xfrm>
            <a:off x="3086100" y="3882571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8700" y="1600200"/>
            <a:ext cx="6972300" cy="37719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sz="2400" i="1" dirty="0" smtClean="0">
              <a:solidFill>
                <a:schemeClr val="tx1"/>
              </a:solidFill>
            </a:endParaRPr>
          </a:p>
          <a:p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400" dirty="0" smtClean="0"/>
              <a:t>that.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457200"/>
            <a:ext cx="6972300" cy="8001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Perfect Cubes and Cube Roots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2400300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6" name="Cube 5"/>
          <p:cNvSpPr/>
          <p:nvPr/>
        </p:nvSpPr>
        <p:spPr>
          <a:xfrm>
            <a:off x="4914900" y="3886200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836636" y="2667908"/>
            <a:ext cx="571500" cy="571500"/>
          </a:xfrm>
          <a:prstGeom prst="cube">
            <a:avLst/>
          </a:prstGeom>
          <a:solidFill>
            <a:schemeClr val="accent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89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earn Zillion">
      <a:dk1>
        <a:sysClr val="windowText" lastClr="000000"/>
      </a:dk1>
      <a:lt1>
        <a:sysClr val="window" lastClr="FFFFFF"/>
      </a:lt1>
      <a:dk2>
        <a:srgbClr val="7F7F7F"/>
      </a:dk2>
      <a:lt2>
        <a:srgbClr val="BFBFBF"/>
      </a:lt2>
      <a:accent1>
        <a:srgbClr val="0078AE"/>
      </a:accent1>
      <a:accent2>
        <a:srgbClr val="00BCE4"/>
      </a:accent2>
      <a:accent3>
        <a:srgbClr val="E86D1F"/>
      </a:accent3>
      <a:accent4>
        <a:srgbClr val="FFD200"/>
      </a:accent4>
      <a:accent5>
        <a:srgbClr val="5E9732"/>
      </a:accent5>
      <a:accent6>
        <a:srgbClr val="8DC63F"/>
      </a:accent6>
      <a:hlink>
        <a:srgbClr val="000000"/>
      </a:hlink>
      <a:folHlink>
        <a:srgbClr val="000000"/>
      </a:folHlink>
    </a:clrScheme>
    <a:fontScheme name="Learn Zill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38100"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</TotalTime>
  <Words>877</Words>
  <Application>Microsoft Office PowerPoint</Application>
  <PresentationFormat>On-screen Show (16:10)</PresentationFormat>
  <Paragraphs>352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TM2-1</dc:creator>
  <cp:lastModifiedBy>cmassengill</cp:lastModifiedBy>
  <cp:revision>33</cp:revision>
  <dcterms:created xsi:type="dcterms:W3CDTF">2011-06-12T17:04:43Z</dcterms:created>
  <dcterms:modified xsi:type="dcterms:W3CDTF">2013-03-22T18:25:56Z</dcterms:modified>
</cp:coreProperties>
</file>