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59" r:id="rId8"/>
    <p:sldId id="260" r:id="rId9"/>
    <p:sldId id="274" r:id="rId10"/>
    <p:sldId id="276" r:id="rId11"/>
    <p:sldId id="270" r:id="rId12"/>
    <p:sldId id="277" r:id="rId13"/>
    <p:sldId id="264" r:id="rId14"/>
    <p:sldId id="265" r:id="rId15"/>
    <p:sldId id="263" r:id="rId16"/>
    <p:sldId id="269" r:id="rId17"/>
    <p:sldId id="27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5E610-D7D3-4A58-82A6-4377C135B2CB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39D24-08E1-4FE0-B245-141D4DB7B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305800" cy="18287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SCIENTIFIC NOTATION</a:t>
            </a:r>
            <a:endParaRPr lang="en-US" sz="48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543800" cy="3200400"/>
          </a:xfrm>
        </p:spPr>
        <p:txBody>
          <a:bodyPr>
            <a:normAutofit fontScale="92500"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Comic Sans MS" pitchFamily="66" charset="0"/>
              </a:rPr>
              <a:t>A QUICK WAY TO WRITE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REALLY, REALLY </a:t>
            </a:r>
            <a:r>
              <a:rPr lang="en-US" sz="5400" b="1" dirty="0" smtClean="0">
                <a:solidFill>
                  <a:srgbClr val="0000FF"/>
                </a:solidFill>
                <a:latin typeface="Comic Sans MS" pitchFamily="66" charset="0"/>
              </a:rPr>
              <a:t>BIG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OR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900" b="1" dirty="0" smtClean="0">
                <a:solidFill>
                  <a:srgbClr val="FF0000"/>
                </a:solidFill>
                <a:latin typeface="Comic Sans MS" pitchFamily="66" charset="0"/>
              </a:rPr>
              <a:t>REALLY, REALLY </a:t>
            </a:r>
            <a:r>
              <a:rPr lang="en-US" sz="1800" b="1" dirty="0" smtClean="0">
                <a:solidFill>
                  <a:srgbClr val="FF0000"/>
                </a:solidFill>
                <a:latin typeface="Comic Sans MS" pitchFamily="66" charset="0"/>
              </a:rPr>
              <a:t>SMALL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NUMBERS.</a:t>
            </a:r>
            <a:endParaRPr lang="en-US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Why does a Negative Exponent give us a small number?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 </a:t>
            </a:r>
            <a:r>
              <a:rPr lang="en-US" sz="5200" b="1" dirty="0" smtClean="0">
                <a:solidFill>
                  <a:srgbClr val="0000FF"/>
                </a:solidFill>
              </a:rPr>
              <a:t>10000 =   10 x 10 x 10 x 10 =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4</a:t>
            </a:r>
            <a:r>
              <a:rPr lang="en-US" sz="5200" b="1" dirty="0" smtClean="0">
                <a:solidFill>
                  <a:srgbClr val="C00000"/>
                </a:solidFill>
              </a:rPr>
              <a:t>  </a:t>
            </a:r>
          </a:p>
          <a:p>
            <a:pPr marL="514350" indent="-514350"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  1000   =   10 x 10 x 10 =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3</a:t>
            </a:r>
            <a:endParaRPr lang="en-US" sz="5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  100     =   10 x 10 =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2</a:t>
            </a:r>
          </a:p>
          <a:p>
            <a:pPr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	10      =  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1</a:t>
            </a:r>
            <a:r>
              <a:rPr lang="en-US" sz="5200" b="1" dirty="0" smtClean="0">
                <a:solidFill>
                  <a:srgbClr val="0000FF"/>
                </a:solidFill>
              </a:rPr>
              <a:t>   </a:t>
            </a:r>
          </a:p>
          <a:p>
            <a:pPr marL="514350" indent="-514350">
              <a:buNone/>
            </a:pPr>
            <a:r>
              <a:rPr lang="en-US" sz="5200" b="1" dirty="0" smtClean="0">
                <a:solidFill>
                  <a:srgbClr val="0000FF"/>
                </a:solidFill>
              </a:rPr>
              <a:t>       1    =   </a:t>
            </a:r>
            <a:r>
              <a:rPr lang="en-US" sz="5200" b="1" dirty="0" smtClean="0">
                <a:solidFill>
                  <a:srgbClr val="C00000"/>
                </a:solidFill>
              </a:rPr>
              <a:t>10</a:t>
            </a:r>
            <a:r>
              <a:rPr lang="en-US" sz="5200" b="1" baseline="30000" dirty="0" smtClean="0">
                <a:solidFill>
                  <a:srgbClr val="C00000"/>
                </a:solidFill>
              </a:rPr>
              <a:t>0</a:t>
            </a:r>
            <a:r>
              <a:rPr lang="en-US" sz="5200" b="1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sz="5200" b="1" dirty="0" smtClean="0">
                <a:latin typeface="Comic Sans MS" pitchFamily="66" charset="0"/>
              </a:rPr>
              <a:t>Do you see a pattern?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00FF"/>
                </a:solidFill>
              </a:rPr>
              <a:t>  </a:t>
            </a:r>
          </a:p>
          <a:p>
            <a:pPr marL="514350" indent="-514350">
              <a:buAutoNum type="arabicPlain" startAt="100"/>
            </a:pP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latin typeface="Comic Sans MS" pitchFamily="66" charset="0"/>
              </a:rPr>
              <a:t>Sooooo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sz="14400" dirty="0" smtClean="0">
                <a:solidFill>
                  <a:srgbClr val="0000FF"/>
                </a:solidFill>
              </a:rPr>
              <a:t>	</a:t>
            </a:r>
            <a:r>
              <a:rPr lang="en-US" sz="17600" dirty="0" smtClean="0">
                <a:solidFill>
                  <a:srgbClr val="0000FF"/>
                </a:solidFill>
              </a:rPr>
              <a:t>  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-1</a:t>
            </a:r>
          </a:p>
          <a:p>
            <a:pPr algn="ctr">
              <a:buNone/>
            </a:pPr>
            <a:endParaRPr lang="en-US" sz="17600" baseline="300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17600" baseline="30000" dirty="0" smtClean="0">
                <a:solidFill>
                  <a:srgbClr val="0000FF"/>
                </a:solidFill>
              </a:rPr>
              <a:t>		 </a:t>
            </a:r>
            <a:r>
              <a:rPr lang="en-US" sz="17600" dirty="0" smtClean="0">
                <a:solidFill>
                  <a:srgbClr val="0000FF"/>
                </a:solidFill>
              </a:rPr>
              <a:t>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           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-2</a:t>
            </a:r>
          </a:p>
          <a:p>
            <a:pPr algn="ctr">
              <a:buNone/>
            </a:pPr>
            <a:endParaRPr lang="en-US" sz="17600" baseline="30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17600" baseline="30000" dirty="0" smtClean="0">
                <a:solidFill>
                  <a:srgbClr val="0000FF"/>
                </a:solidFill>
                <a:latin typeface="Comic Sans MS" pitchFamily="66" charset="0"/>
              </a:rPr>
              <a:t>		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     =           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-3</a:t>
            </a:r>
          </a:p>
          <a:p>
            <a:pPr>
              <a:buNone/>
            </a:pPr>
            <a:endParaRPr lang="en-US" sz="14400" baseline="30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14400" baseline="30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14400" dirty="0" smtClean="0">
                <a:solidFill>
                  <a:srgbClr val="0000FF"/>
                </a:solidFill>
                <a:latin typeface="Comic Sans MS" pitchFamily="66" charset="0"/>
              </a:rPr>
              <a:t>                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</a:t>
            </a:r>
            <a:r>
              <a:rPr lang="en-US" sz="14400" dirty="0" smtClean="0">
                <a:solidFill>
                  <a:srgbClr val="0000FF"/>
                </a:solidFill>
                <a:latin typeface="Comic Sans MS" pitchFamily="66" charset="0"/>
              </a:rPr>
              <a:t>             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=  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10</a:t>
            </a:r>
            <a:r>
              <a:rPr lang="en-US" sz="176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-4</a:t>
            </a:r>
            <a:r>
              <a:rPr lang="en-US" sz="176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7600" dirty="0" smtClean="0">
                <a:solidFill>
                  <a:srgbClr val="0000FF"/>
                </a:solidFill>
                <a:latin typeface="Comic Sans MS" pitchFamily="66" charset="0"/>
              </a:rPr>
              <a:t>                                           </a:t>
            </a:r>
            <a:endParaRPr lang="en-US" sz="17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0" y="1600200"/>
          <a:ext cx="609600" cy="1066800"/>
        </p:xfrm>
        <a:graphic>
          <a:graphicData uri="http://schemas.openxmlformats.org/presentationml/2006/ole">
            <p:oleObj spid="_x0000_s25602" name="Equation" r:id="rId3" imgW="20304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2667000"/>
          <a:ext cx="791496" cy="1115289"/>
        </p:xfrm>
        <a:graphic>
          <a:graphicData uri="http://schemas.openxmlformats.org/presentationml/2006/ole">
            <p:oleObj spid="_x0000_s25604" name="Equation" r:id="rId4" imgW="27936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5800" y="2743200"/>
          <a:ext cx="784942" cy="1066800"/>
        </p:xfrm>
        <a:graphic>
          <a:graphicData uri="http://schemas.openxmlformats.org/presentationml/2006/ole">
            <p:oleObj spid="_x0000_s25605" name="Equation" r:id="rId5" imgW="27936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8400" y="3962400"/>
          <a:ext cx="909484" cy="1006929"/>
        </p:xfrm>
        <a:graphic>
          <a:graphicData uri="http://schemas.openxmlformats.org/presentationml/2006/ole">
            <p:oleObj spid="_x0000_s25606" name="Equation" r:id="rId6" imgW="35532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95800" y="3810000"/>
          <a:ext cx="914400" cy="1179286"/>
        </p:xfrm>
        <a:graphic>
          <a:graphicData uri="http://schemas.openxmlformats.org/presentationml/2006/ole">
            <p:oleObj spid="_x0000_s25607" name="Equation" r:id="rId7" imgW="26640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38400" y="5181600"/>
          <a:ext cx="1032797" cy="941667"/>
        </p:xfrm>
        <a:graphic>
          <a:graphicData uri="http://schemas.openxmlformats.org/presentationml/2006/ole">
            <p:oleObj spid="_x0000_s25609" name="Equation" r:id="rId8" imgW="43164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72000" y="5181600"/>
          <a:ext cx="762000" cy="952500"/>
        </p:xfrm>
        <a:graphic>
          <a:graphicData uri="http://schemas.openxmlformats.org/presentationml/2006/ole">
            <p:oleObj spid="_x0000_s25610" name="Equation" r:id="rId9" imgW="279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latin typeface="Comic Sans MS" pitchFamily="66" charset="0"/>
              </a:rPr>
              <a:t>Your Turn</a:t>
            </a:r>
            <a:endParaRPr lang="en-US" sz="8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200" b="1" dirty="0" smtClean="0">
                <a:solidFill>
                  <a:srgbClr val="0000FF"/>
                </a:solidFill>
                <a:latin typeface="Comic Sans MS" pitchFamily="66" charset="0"/>
              </a:rPr>
              <a:t>Using Scientific Notation, </a:t>
            </a:r>
          </a:p>
          <a:p>
            <a:pPr algn="ctr">
              <a:buNone/>
            </a:pPr>
            <a:r>
              <a:rPr lang="en-US" sz="4200" b="1" dirty="0" smtClean="0">
                <a:solidFill>
                  <a:srgbClr val="0000FF"/>
                </a:solidFill>
                <a:latin typeface="Comic Sans MS" pitchFamily="66" charset="0"/>
              </a:rPr>
              <a:t>rewrite the following numbers.</a:t>
            </a:r>
          </a:p>
          <a:p>
            <a:pPr>
              <a:buNone/>
            </a:pPr>
            <a:r>
              <a:rPr lang="en-US" sz="4300" b="1" dirty="0" smtClean="0">
                <a:latin typeface="Comic Sans MS" pitchFamily="66" charset="0"/>
              </a:rPr>
              <a:t>0.000882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8.82 X 10</a:t>
            </a:r>
            <a:r>
              <a:rPr lang="en-US" sz="43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endParaRPr lang="en-US" sz="43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300" b="1" dirty="0" smtClean="0">
                <a:latin typeface="Comic Sans MS" pitchFamily="66" charset="0"/>
              </a:rPr>
              <a:t>0.00000059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5.9 X 10</a:t>
            </a:r>
            <a:r>
              <a:rPr lang="en-US" sz="43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-7</a:t>
            </a:r>
            <a:endParaRPr lang="en-US" sz="43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300" b="1" dirty="0" smtClean="0">
                <a:latin typeface="Comic Sans MS" pitchFamily="66" charset="0"/>
              </a:rPr>
              <a:t>0.00004</a:t>
            </a:r>
          </a:p>
          <a:p>
            <a:pPr>
              <a:buNone/>
            </a:pP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4 X 10</a:t>
            </a:r>
            <a:r>
              <a:rPr lang="en-US" sz="43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-5</a:t>
            </a:r>
            <a:endParaRPr lang="en-US" sz="43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300" b="1" dirty="0" smtClean="0">
              <a:latin typeface="Comic Sans MS" pitchFamily="66" charset="0"/>
            </a:endParaRPr>
          </a:p>
          <a:p>
            <a:pPr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None/>
            </a:pPr>
            <a:endParaRPr lang="en-US" sz="4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b="1" dirty="0" smtClean="0">
                <a:latin typeface="Comic Sans MS" pitchFamily="66" charset="0"/>
              </a:rPr>
              <a:t>More Examples</a:t>
            </a:r>
            <a:r>
              <a:rPr lang="en-US" sz="4800" b="1" dirty="0" smtClean="0">
                <a:latin typeface="Comic Sans MS" pitchFamily="66" charset="0"/>
              </a:rPr>
              <a:t/>
            </a:r>
            <a:br>
              <a:rPr lang="en-US" sz="4800" b="1" dirty="0" smtClean="0">
                <a:latin typeface="Comic Sans MS" pitchFamily="66" charset="0"/>
              </a:rPr>
            </a:br>
            <a:endParaRPr lang="en-US" sz="31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4200" b="1" dirty="0" smtClean="0">
                <a:latin typeface="Comic Sans MS" pitchFamily="66" charset="0"/>
              </a:rPr>
              <a:t>1)  </a:t>
            </a:r>
            <a:r>
              <a:rPr lang="en-US" sz="4600" b="1" dirty="0" smtClean="0">
                <a:latin typeface="Comic Sans MS" pitchFamily="66" charset="0"/>
              </a:rPr>
              <a:t>0.0004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4 X 10</a:t>
            </a:r>
            <a:r>
              <a:rPr lang="en-US" sz="4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en-US" sz="4600" b="1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2)  1.248 X 10</a:t>
            </a:r>
            <a:r>
              <a:rPr lang="en-US" sz="4600" b="1" baseline="30000" dirty="0" smtClean="0">
                <a:latin typeface="Comic Sans MS" pitchFamily="66" charset="0"/>
              </a:rPr>
              <a:t>-6</a:t>
            </a:r>
          </a:p>
          <a:p>
            <a:pPr>
              <a:buNone/>
            </a:pPr>
            <a:r>
              <a:rPr lang="en-US" sz="4600" b="1" baseline="30000" dirty="0" smtClean="0">
                <a:latin typeface="Comic Sans MS" pitchFamily="66" charset="0"/>
              </a:rPr>
              <a:t>		</a:t>
            </a:r>
            <a:r>
              <a:rPr lang="en-US" sz="4600" b="1" dirty="0" smtClean="0">
                <a:latin typeface="Comic Sans MS" pitchFamily="66" charset="0"/>
              </a:rPr>
              <a:t>     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.000001248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3)  6.123 X 10</a:t>
            </a:r>
            <a:r>
              <a:rPr lang="en-US" sz="4600" b="1" baseline="30000" dirty="0" smtClean="0">
                <a:latin typeface="Comic Sans MS" pitchFamily="66" charset="0"/>
              </a:rPr>
              <a:t>-5</a:t>
            </a:r>
          </a:p>
          <a:p>
            <a:pPr>
              <a:buNone/>
            </a:pPr>
            <a:r>
              <a:rPr lang="en-US" sz="4600" b="1" baseline="30000" dirty="0" smtClean="0">
                <a:latin typeface="Comic Sans MS" pitchFamily="66" charset="0"/>
              </a:rPr>
              <a:t>	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.00006123</a:t>
            </a:r>
            <a:r>
              <a:rPr lang="en-US" sz="4600" b="1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4)  0.00000306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3.06 X 10</a:t>
            </a:r>
            <a:r>
              <a:rPr lang="en-US" sz="4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-6</a:t>
            </a:r>
            <a:endParaRPr lang="en-US" sz="4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5)  0.000892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	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	8.92 X 10</a:t>
            </a:r>
            <a:r>
              <a:rPr lang="en-US" sz="4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-4</a:t>
            </a:r>
            <a:r>
              <a:rPr lang="en-US" sz="4600" b="1" dirty="0" smtClean="0">
                <a:solidFill>
                  <a:srgbClr val="C00000"/>
                </a:solidFill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4600" b="1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4200" b="1" dirty="0" smtClean="0">
                <a:latin typeface="Comic Sans MS" pitchFamily="66" charset="0"/>
              </a:rPr>
              <a:t>						</a:t>
            </a:r>
            <a:endParaRPr lang="en-US" sz="4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300" b="1" dirty="0" smtClean="0"/>
              <a:t>	</a:t>
            </a:r>
            <a:endParaRPr lang="en-US" sz="4700" b="1" dirty="0" smtClean="0"/>
          </a:p>
          <a:p>
            <a:pPr>
              <a:buNone/>
            </a:pPr>
            <a:r>
              <a:rPr lang="en-US" sz="4400" b="1" dirty="0" smtClean="0"/>
              <a:t>The nucleus of a human cell is about</a:t>
            </a:r>
          </a:p>
          <a:p>
            <a:pPr>
              <a:buNone/>
            </a:pPr>
            <a:r>
              <a:rPr lang="en-US" sz="4400" b="1" dirty="0" smtClean="0"/>
              <a:t>	 7 X 10</a:t>
            </a:r>
            <a:r>
              <a:rPr lang="en-US" sz="4400" b="1" baseline="30000" dirty="0" smtClean="0"/>
              <a:t>-6</a:t>
            </a:r>
            <a:r>
              <a:rPr lang="en-US" sz="4400" b="1" dirty="0" smtClean="0"/>
              <a:t> meters in diameter.  What is the length in standard notation? </a:t>
            </a:r>
            <a:endParaRPr lang="en-US" sz="4300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sz="5200" b="1" dirty="0" smtClean="0">
                <a:solidFill>
                  <a:srgbClr val="C00000"/>
                </a:solidFill>
              </a:rPr>
              <a:t>	.000007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 descr="C:\Program Files\Microsoft Office\Media\CntCD1\ClipArt7\j030107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429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59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mic Sans MS" pitchFamily="66" charset="0"/>
              </a:rPr>
              <a:t>A ribosome, another part of a cell, is about 0.000000003 of a meter in diameter.  Write the length in scientific notation.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3 X 10</a:t>
            </a:r>
            <a:r>
              <a:rPr lang="en-US" b="1" baseline="30000" dirty="0" smtClean="0">
                <a:solidFill>
                  <a:srgbClr val="C00000"/>
                </a:solidFill>
                <a:latin typeface="Comic Sans MS" pitchFamily="66" charset="0"/>
              </a:rPr>
              <a:t>-9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7347" name="Picture 3" descr="C:\Program Files\Microsoft Office\Media\CntCD1\ClipArt6\j029737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0"/>
            <a:ext cx="4043629" cy="392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Mathematicians </a:t>
            </a:r>
            <a:br>
              <a:rPr lang="en-US" sz="8000" b="1" dirty="0" smtClean="0">
                <a:latin typeface="Comic Sans MS" pitchFamily="66" charset="0"/>
              </a:rPr>
            </a:br>
            <a:r>
              <a:rPr lang="en-US" sz="8000" b="1" dirty="0" smtClean="0">
                <a:latin typeface="Comic Sans MS" pitchFamily="66" charset="0"/>
              </a:rPr>
              <a:t>are Lazy!!!</a:t>
            </a:r>
            <a:endParaRPr lang="en-US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00FF"/>
                </a:solidFill>
                <a:latin typeface="Comic Sans MS" pitchFamily="66" charset="0"/>
              </a:rPr>
              <a:t>They decided that by using powers of 10, they can create short versions of long numbers.</a:t>
            </a:r>
            <a:endParaRPr lang="en-US" sz="4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Rules for Scientific Notation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</a:t>
            </a:r>
            <a:r>
              <a:rPr lang="en-US" sz="3600" b="1" dirty="0" smtClean="0">
                <a:latin typeface="Comic Sans MS" pitchFamily="66" charset="0"/>
              </a:rPr>
              <a:t>To be in proper scientific notation the number must be written with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	* a number between 1 and 10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	* and multiplied by a power of 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    ten </a:t>
            </a:r>
          </a:p>
          <a:p>
            <a:pPr>
              <a:buNone/>
            </a:pPr>
            <a:r>
              <a:rPr lang="en-US" sz="3600" b="1" dirty="0" smtClean="0">
                <a:latin typeface="Comic Sans MS" pitchFamily="66" charset="0"/>
              </a:rPr>
              <a:t>    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23 X 10</a:t>
            </a:r>
            <a:r>
              <a:rPr lang="en-US" sz="3600" b="1" baseline="300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  is not in proper scientific notation.  Why?</a:t>
            </a: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latin typeface="Comic Sans MS" pitchFamily="66" charset="0"/>
              </a:rPr>
              <a:t>Soooo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137,000,000 can be rewritten as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9600" dirty="0" smtClean="0"/>
              <a:t>1.37 X 10</a:t>
            </a:r>
            <a:r>
              <a:rPr lang="en-US" sz="9600" baseline="30000" dirty="0" smtClean="0"/>
              <a:t>8</a:t>
            </a:r>
            <a:endParaRPr lang="en-US" sz="9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latin typeface="Comic Sans MS" pitchFamily="66" charset="0"/>
              </a:rPr>
              <a:t>Now You Try</a:t>
            </a:r>
            <a:endParaRPr lang="en-US" sz="8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239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Using scientific notation, rewrite the following numbers.</a:t>
            </a:r>
          </a:p>
          <a:p>
            <a:endParaRPr lang="en-US" dirty="0"/>
          </a:p>
          <a:p>
            <a:r>
              <a:rPr lang="en-US" sz="4000" b="1" dirty="0" smtClean="0">
                <a:latin typeface="Comic Sans MS" pitchFamily="66" charset="0"/>
              </a:rPr>
              <a:t>347,000.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3.47 X 10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5</a:t>
            </a:r>
            <a:endParaRPr lang="en-US" sz="4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 smtClean="0">
                <a:latin typeface="Comic Sans MS" pitchFamily="66" charset="0"/>
              </a:rPr>
              <a:t>902,000,000.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9.02 X 10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sz="40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4000" b="1" dirty="0" smtClean="0">
                <a:latin typeface="Comic Sans MS" pitchFamily="66" charset="0"/>
              </a:rPr>
              <a:t>61,400.</a:t>
            </a:r>
          </a:p>
          <a:p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6.14 X 10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endParaRPr lang="en-US" sz="4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Convert these: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1.23 X 10</a:t>
            </a:r>
            <a:r>
              <a:rPr lang="en-US" sz="4800" b="1" baseline="30000" dirty="0" smtClean="0">
                <a:latin typeface="Comic Sans MS" pitchFamily="66" charset="0"/>
              </a:rPr>
              <a:t>5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	123,000</a:t>
            </a:r>
          </a:p>
          <a:p>
            <a:pPr>
              <a:buNone/>
            </a:pPr>
            <a:r>
              <a:rPr lang="en-US" sz="4800" b="1" dirty="0" smtClean="0">
                <a:latin typeface="Comic Sans MS" pitchFamily="66" charset="0"/>
              </a:rPr>
              <a:t>	6.806 X 10</a:t>
            </a:r>
            <a:r>
              <a:rPr lang="en-US" sz="4800" b="1" baseline="30000" dirty="0" smtClean="0">
                <a:latin typeface="Comic Sans MS" pitchFamily="66" charset="0"/>
              </a:rPr>
              <a:t>6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	6,806,000</a:t>
            </a:r>
            <a:endParaRPr lang="en-US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Try These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4,000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4 X 10</a:t>
            </a:r>
            <a:r>
              <a:rPr lang="en-US" b="1" baseline="30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2.48 X 10</a:t>
            </a:r>
            <a:r>
              <a:rPr lang="en-US" b="1" baseline="30000" dirty="0" smtClean="0">
                <a:latin typeface="Comic Sans MS" pitchFamily="66" charset="0"/>
              </a:rPr>
              <a:t>3</a:t>
            </a: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2,480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6.123 X 10</a:t>
            </a:r>
            <a:r>
              <a:rPr lang="en-US" b="1" baseline="30000" dirty="0" smtClean="0">
                <a:latin typeface="Comic Sans MS" pitchFamily="66" charset="0"/>
              </a:rPr>
              <a:t>6</a:t>
            </a:r>
            <a:r>
              <a:rPr lang="en-US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6,123,000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	306,000,000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3.06 X 10</a:t>
            </a:r>
            <a:r>
              <a:rPr lang="en-US" b="1" baseline="30000" dirty="0" smtClean="0">
                <a:solidFill>
                  <a:srgbClr val="C00000"/>
                </a:solidFill>
                <a:latin typeface="Comic Sans MS" pitchFamily="66" charset="0"/>
              </a:rPr>
              <a:t>8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Comic Sans MS" pitchFamily="66" charset="0"/>
              </a:rPr>
              <a:t>In the United States, 15,000,000 households use private wells for their water supply.  Write this number in scientific notation.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1.5 X 10</a:t>
            </a:r>
            <a:r>
              <a:rPr lang="en-US" b="1" baseline="30000" dirty="0" smtClean="0">
                <a:solidFill>
                  <a:srgbClr val="C00000"/>
                </a:solidFill>
                <a:latin typeface="Comic Sans MS" pitchFamily="66" charset="0"/>
              </a:rPr>
              <a:t>7</a:t>
            </a:r>
            <a:endParaRPr lang="en-US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b="1" dirty="0">
              <a:latin typeface="Comic Sans MS" pitchFamily="66" charset="0"/>
            </a:endParaRPr>
          </a:p>
        </p:txBody>
      </p:sp>
      <p:pic>
        <p:nvPicPr>
          <p:cNvPr id="54274" name="Picture 2" descr="C:\Program Files\Microsoft Office\Media\CntCD1\ClipArt2\j021509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09600"/>
            <a:ext cx="2209800" cy="3122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smtClean="0">
                <a:latin typeface="Comic Sans MS" pitchFamily="66" charset="0"/>
              </a:rPr>
              <a:t>The U.S. has a total of 1.2916 X 10</a:t>
            </a:r>
            <a:r>
              <a:rPr lang="en-US" sz="3900" b="1" baseline="30000" dirty="0" smtClean="0">
                <a:latin typeface="Comic Sans MS" pitchFamily="66" charset="0"/>
              </a:rPr>
              <a:t>7</a:t>
            </a:r>
            <a:r>
              <a:rPr lang="en-US" sz="3900" b="1" dirty="0" smtClean="0">
                <a:latin typeface="Comic Sans MS" pitchFamily="66" charset="0"/>
              </a:rPr>
              <a:t> acres of land reserved for state parks.  Write this in standard form.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	12,916,000 acres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5" descr="C:\Program Files\Microsoft Office\Media\CntCD1\ClipArt2\j022915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0"/>
            <a:ext cx="4069977" cy="2352446"/>
          </a:xfrm>
          <a:prstGeom prst="rect">
            <a:avLst/>
          </a:prstGeom>
          <a:noFill/>
        </p:spPr>
      </p:pic>
      <p:pic>
        <p:nvPicPr>
          <p:cNvPr id="5" name="Picture 4" descr="C:\Program Files\Microsoft Office\Media\CntCD1\ClipArt2\j022912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971800"/>
            <a:ext cx="3352800" cy="2405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4864F0F35DFB43B4E5C4B4FEAB4907" ma:contentTypeVersion="1" ma:contentTypeDescription="Create a new document." ma:contentTypeScope="" ma:versionID="9f38fc60b43ea14f6e545c661b0eb2e2">
  <xsd:schema xmlns:xsd="http://www.w3.org/2001/XMLSchema" xmlns:p="http://schemas.microsoft.com/office/2006/metadata/properties" xmlns:ns2="faac452d-f6f0-4895-a97b-d4909bed5550" targetNamespace="http://schemas.microsoft.com/office/2006/metadata/properties" ma:root="true" ma:fieldsID="31ff29c859ca60d5c556a5c1efd8866a" ns2:_="">
    <xsd:import namespace="faac452d-f6f0-4895-a97b-d4909bed5550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aac452d-f6f0-4895-a97b-d4909bed5550" elementFormDefault="qualified">
    <xsd:import namespace="http://schemas.microsoft.com/office/2006/documentManagement/type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ategory xmlns="faac452d-f6f0-4895-a97b-d4909bed555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AD3B9A-CA9B-4B9A-938A-8D32118B64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c452d-f6f0-4895-a97b-d4909bed555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270AD54-BFE8-41C2-B82F-E281ECD9EC89}">
  <ds:schemaRefs>
    <ds:schemaRef ds:uri="http://schemas.microsoft.com/office/2006/metadata/properties"/>
    <ds:schemaRef ds:uri="faac452d-f6f0-4895-a97b-d4909bed5550"/>
  </ds:schemaRefs>
</ds:datastoreItem>
</file>

<file path=customXml/itemProps3.xml><?xml version="1.0" encoding="utf-8"?>
<ds:datastoreItem xmlns:ds="http://schemas.openxmlformats.org/officeDocument/2006/customXml" ds:itemID="{2769B65F-55B3-4734-85BA-33E1D7FC3C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199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SCIENTIFIC NOTATION</vt:lpstr>
      <vt:lpstr>Mathematicians  are Lazy!!!</vt:lpstr>
      <vt:lpstr>Rules for Scientific Notation</vt:lpstr>
      <vt:lpstr>Soooo</vt:lpstr>
      <vt:lpstr>Now You Try</vt:lpstr>
      <vt:lpstr>Convert these:</vt:lpstr>
      <vt:lpstr>Try These</vt:lpstr>
      <vt:lpstr>Slide 8</vt:lpstr>
      <vt:lpstr>Slide 9</vt:lpstr>
      <vt:lpstr>Why does a Negative Exponent give us a small number?</vt:lpstr>
      <vt:lpstr>Sooooo</vt:lpstr>
      <vt:lpstr>Your Turn</vt:lpstr>
      <vt:lpstr>More Examples </vt:lpstr>
      <vt:lpstr>Slide 14</vt:lpstr>
      <vt:lpstr>Slide 15</vt:lpstr>
    </vt:vector>
  </TitlesOfParts>
  <Company>Joint School District 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 powerpoint</dc:title>
  <dc:creator>District User</dc:creator>
  <cp:lastModifiedBy>cmassengill</cp:lastModifiedBy>
  <cp:revision>58</cp:revision>
  <dcterms:created xsi:type="dcterms:W3CDTF">2009-11-11T23:19:10Z</dcterms:created>
  <dcterms:modified xsi:type="dcterms:W3CDTF">2013-03-22T16:13:13Z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0x010100E74864F0F35DFB43B4E5C4B4FEAB4907</vt:lpwstr>
  </property>
</Properties>
</file>